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9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1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3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8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9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86" r:id="rId2"/>
    <p:sldMasterId id="2147483679" r:id="rId3"/>
    <p:sldMasterId id="2147483699" r:id="rId4"/>
    <p:sldMasterId id="2147483750" r:id="rId5"/>
    <p:sldMasterId id="2147483757" r:id="rId6"/>
    <p:sldMasterId id="2147483764" r:id="rId7"/>
    <p:sldMasterId id="2147483773" r:id="rId8"/>
    <p:sldMasterId id="2147483780" r:id="rId9"/>
    <p:sldMasterId id="2147483787" r:id="rId10"/>
    <p:sldMasterId id="2147483794" r:id="rId11"/>
    <p:sldMasterId id="2147483801" r:id="rId12"/>
    <p:sldMasterId id="2147483805" r:id="rId13"/>
    <p:sldMasterId id="2147483812" r:id="rId14"/>
    <p:sldMasterId id="2147483838" r:id="rId15"/>
    <p:sldMasterId id="2147483845" r:id="rId16"/>
    <p:sldMasterId id="2147483868" r:id="rId17"/>
    <p:sldMasterId id="2147483885" r:id="rId18"/>
    <p:sldMasterId id="2147483906" r:id="rId19"/>
    <p:sldMasterId id="2147483910" r:id="rId20"/>
    <p:sldMasterId id="2147483916" r:id="rId21"/>
  </p:sldMasterIdLst>
  <p:notesMasterIdLst>
    <p:notesMasterId r:id="rId71"/>
  </p:notesMasterIdLst>
  <p:sldIdLst>
    <p:sldId id="272" r:id="rId22"/>
    <p:sldId id="769" r:id="rId23"/>
    <p:sldId id="770" r:id="rId24"/>
    <p:sldId id="772" r:id="rId25"/>
    <p:sldId id="796" r:id="rId26"/>
    <p:sldId id="702" r:id="rId27"/>
    <p:sldId id="731" r:id="rId28"/>
    <p:sldId id="744" r:id="rId29"/>
    <p:sldId id="745" r:id="rId30"/>
    <p:sldId id="739" r:id="rId31"/>
    <p:sldId id="746" r:id="rId32"/>
    <p:sldId id="747" r:id="rId33"/>
    <p:sldId id="750" r:id="rId34"/>
    <p:sldId id="742" r:id="rId35"/>
    <p:sldId id="748" r:id="rId36"/>
    <p:sldId id="749" r:id="rId37"/>
    <p:sldId id="751" r:id="rId38"/>
    <p:sldId id="703" r:id="rId39"/>
    <p:sldId id="754" r:id="rId40"/>
    <p:sldId id="755" r:id="rId41"/>
    <p:sldId id="757" r:id="rId42"/>
    <p:sldId id="758" r:id="rId43"/>
    <p:sldId id="759" r:id="rId44"/>
    <p:sldId id="761" r:id="rId45"/>
    <p:sldId id="762" r:id="rId46"/>
    <p:sldId id="763" r:id="rId47"/>
    <p:sldId id="795" r:id="rId48"/>
    <p:sldId id="773" r:id="rId49"/>
    <p:sldId id="774" r:id="rId50"/>
    <p:sldId id="775" r:id="rId51"/>
    <p:sldId id="776" r:id="rId52"/>
    <p:sldId id="777" r:id="rId53"/>
    <p:sldId id="778" r:id="rId54"/>
    <p:sldId id="779" r:id="rId55"/>
    <p:sldId id="780" r:id="rId56"/>
    <p:sldId id="781" r:id="rId57"/>
    <p:sldId id="782" r:id="rId58"/>
    <p:sldId id="783" r:id="rId59"/>
    <p:sldId id="784" r:id="rId60"/>
    <p:sldId id="785" r:id="rId61"/>
    <p:sldId id="786" r:id="rId62"/>
    <p:sldId id="787" r:id="rId63"/>
    <p:sldId id="788" r:id="rId64"/>
    <p:sldId id="789" r:id="rId65"/>
    <p:sldId id="790" r:id="rId66"/>
    <p:sldId id="797" r:id="rId67"/>
    <p:sldId id="798" r:id="rId68"/>
    <p:sldId id="799" r:id="rId69"/>
    <p:sldId id="634" r:id="rId70"/>
  </p:sldIdLst>
  <p:sldSz cx="9144000" cy="6858000" type="screen4x3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itchFamily="18" charset="0"/>
        <a:ea typeface="ＭＳ ゴシック" pitchFamily="49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Keet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FF3F3F"/>
    <a:srgbClr val="14032B"/>
    <a:srgbClr val="101177"/>
    <a:srgbClr val="FFCC00"/>
    <a:srgbClr val="FFDE75"/>
    <a:srgbClr val="FFFF79"/>
    <a:srgbClr val="102994"/>
    <a:srgbClr val="0A4FA1"/>
    <a:srgbClr val="0F1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528" autoAdjust="0"/>
    <p:restoredTop sz="89103" autoAdjust="0"/>
  </p:normalViewPr>
  <p:slideViewPr>
    <p:cSldViewPr>
      <p:cViewPr varScale="1">
        <p:scale>
          <a:sx n="65" d="100"/>
          <a:sy n="65" d="100"/>
        </p:scale>
        <p:origin x="-1302" y="-114"/>
      </p:cViewPr>
      <p:guideLst>
        <p:guide orient="horz" pos="754"/>
        <p:guide pos="103"/>
        <p:guide pos="57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61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dirty="0">
                <a:ea typeface="Osaka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dirty="0">
                <a:ea typeface="Osaka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5537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6300"/>
            <a:ext cx="5389563" cy="4440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99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013"/>
            <a:ext cx="2919413" cy="493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ea typeface="Osaka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99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1013"/>
            <a:ext cx="2919412" cy="4937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Osaka" charset="-128"/>
              </a:defRPr>
            </a:lvl1pPr>
          </a:lstStyle>
          <a:p>
            <a:pPr>
              <a:defRPr/>
            </a:pPr>
            <a:fld id="{B91FBCE7-B319-4C0B-BE2F-19101419AF3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2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7195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このページわからない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dirty="0" smtClean="0"/>
              <a:t>Principle</a:t>
            </a:r>
            <a:r>
              <a:rPr lang="ja-JP" altLang="en-US" sz="1200" dirty="0" smtClean="0"/>
              <a:t>があっていない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29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ギャップは見つかりましたか？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認識が違っている場合、課題や問題を引き起こします。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ではどうすべきでしょうか？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もっと意見を交わしましょう。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もっとフィーバックをしましょう。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もっとお互いを理解しましょう。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「どうやればできるか？」を一緒に考えましょう。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私達は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チームです。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成長するためには挑戦が必要です。</a:t>
            </a:r>
          </a:p>
          <a:p>
            <a:r>
              <a:rPr kumimoji="1" lang="ja-JP" altLang="en-US" dirty="0" smtClean="0"/>
              <a:t>日本人も挑戦していきます。</a:t>
            </a:r>
          </a:p>
          <a:p>
            <a:r>
              <a:rPr kumimoji="1" lang="ja-JP" altLang="en-US" dirty="0" smtClean="0"/>
              <a:t>一緒に成長していき、最高のグローバルチームになりましょう！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48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FBCE7-B319-4C0B-BE2F-19101419AF31}" type="slidenum">
              <a:rPr lang="en-US" altLang="ja-JP" smtClean="0"/>
              <a:pPr>
                <a:defRPr/>
              </a:pPr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0415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schemeClr val="bg1"/>
                </a:solidFill>
                <a:latin typeface="+mn-lt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46" y="6592988"/>
            <a:ext cx="1935145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schemeClr val="bg1"/>
                </a:solidFill>
                <a:latin typeface="+mn-lt"/>
              </a:rPr>
              <a:t>©INTELLIGENCE,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70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697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4076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10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4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11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58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7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562389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 defTabSz="457200" fontAlgn="auto">
              <a:lnSpc>
                <a:spcPct val="98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  <a:ea typeface="ＭＳ Ｐゴシック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 flipH="1">
            <a:off x="1835150" y="4292674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37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/>
        </p:nvSpPr>
        <p:spPr bwMode="auto">
          <a:xfrm>
            <a:off x="6815139" y="6592962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©2013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25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 b="0">
                <a:solidFill>
                  <a:srgbClr val="101177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lvl="0"/>
            <a:r>
              <a:rPr lang="ja-JP" altLang="en-US" noProof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60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883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fld id="{49E0226E-8489-0F42-8FC7-B1661A57088F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97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fld id="{49E0226E-8489-0F42-8FC7-B1661A57088F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699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dirty="0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0" i="1" cap="none" baseline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88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885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672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36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39" y="6592960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24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58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018907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DC2853-1129-4F63-8CBC-7AABC73E68B3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408813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50" y="0"/>
            <a:ext cx="8229600" cy="736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4450" y="809625"/>
            <a:ext cx="4413250" cy="551656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10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10101" y="809625"/>
            <a:ext cx="4413250" cy="551656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7E350-5310-41EC-BDDD-C6763A6DDDF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697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076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C10BBD-64E3-4C24-B3A4-263B279C342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11642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1D166A-06ED-4E81-9BC2-77879E32AC7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803959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0EC269-FEF5-447A-80D2-5DCF1739E058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662239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718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59" y="474742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3006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©2014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47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 b="0">
                <a:solidFill>
                  <a:srgbClr val="101177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604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9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92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43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24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43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743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96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0" i="1" cap="none" baseline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9987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622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11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10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©2013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099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 b="0">
                <a:solidFill>
                  <a:srgbClr val="101177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08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3163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4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203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4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647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0" i="1" cap="none" baseline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9466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4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0233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4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14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16" y="213048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16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752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7892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33" y="440696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3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4232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18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2415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17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17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942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83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7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66" y="27308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33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57150" y="0"/>
            <a:ext cx="8229600" cy="736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64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1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17" y="27466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23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\\stor1nas11\派遣OS\OSDiv募集企画G\笠井→中西さん\IBSロゴ・スローガン・ステートメント\JPG（資料等コピペ用）\IBS_ロゴ＋スローガン_1段組み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2329" y="5901283"/>
            <a:ext cx="1898975" cy="95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16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タイトル スライド">
    <p:bg>
      <p:bgPr>
        <a:solidFill>
          <a:schemeClr val="bg1"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2"/>
          <p:cNvSpPr>
            <a:spLocks noGrp="1"/>
          </p:cNvSpPr>
          <p:nvPr>
            <p:ph idx="10" hasCustomPrompt="1"/>
          </p:nvPr>
        </p:nvSpPr>
        <p:spPr>
          <a:xfrm>
            <a:off x="13" y="0"/>
            <a:ext cx="9144000" cy="9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 sz="4400">
                <a:latin typeface="HGS創英角ｺﾞｼｯｸUB" pitchFamily="50" charset="-128"/>
                <a:ea typeface="HGS創英角ｺﾞｼｯｸUB" pitchFamily="50" charset="-128"/>
              </a:defRPr>
            </a:lvl1pPr>
          </a:lstStyle>
          <a:p>
            <a:pPr lvl="0"/>
            <a:r>
              <a:rPr kumimoji="1" lang="ja-JP" altLang="en-US" dirty="0" err="1" smtClean="0"/>
              <a:t>たい</a:t>
            </a:r>
            <a:r>
              <a:rPr kumimoji="1" lang="ja-JP" altLang="en-US" dirty="0" smtClean="0"/>
              <a:t>とる</a:t>
            </a:r>
            <a:endParaRPr kumimoji="1" lang="en-US" altLang="ja-JP" dirty="0" smtClean="0"/>
          </a:p>
        </p:txBody>
      </p:sp>
      <p:pic>
        <p:nvPicPr>
          <p:cNvPr id="4" name="Picture 2" descr="\\stor1nas11\派遣OS\OSDiv募集企画G\笠井→中西さん\IBSロゴ・スローガン・ステートメント\JPG（資料等コピペ用）\IBS_ロゴ＋スローガン_1段組み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1644" y="5920330"/>
            <a:ext cx="1898975" cy="95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01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Line 68"/>
          <p:cNvSpPr>
            <a:spLocks noChangeShapeType="1"/>
          </p:cNvSpPr>
          <p:nvPr userDrawn="1"/>
        </p:nvSpPr>
        <p:spPr bwMode="auto">
          <a:xfrm>
            <a:off x="2514600" y="4899025"/>
            <a:ext cx="6553200" cy="1588"/>
          </a:xfrm>
          <a:prstGeom prst="line">
            <a:avLst/>
          </a:prstGeom>
          <a:noFill/>
          <a:ln w="25400">
            <a:solidFill>
              <a:srgbClr val="101177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6" name="Rectangle 69"/>
          <p:cNvSpPr>
            <a:spLocks noChangeArrowheads="1"/>
          </p:cNvSpPr>
          <p:nvPr userDrawn="1"/>
        </p:nvSpPr>
        <p:spPr bwMode="auto">
          <a:xfrm>
            <a:off x="2514600" y="3959225"/>
            <a:ext cx="6553200" cy="247650"/>
          </a:xfrm>
          <a:prstGeom prst="rect">
            <a:avLst/>
          </a:prstGeom>
          <a:solidFill>
            <a:srgbClr val="101177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51725" y="222254"/>
            <a:ext cx="14398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2514600" y="4216400"/>
            <a:ext cx="6553200" cy="609600"/>
          </a:xfrm>
          <a:ex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noProof="0" smtClean="0"/>
              <a:t>Click to edit Master title style</a:t>
            </a:r>
          </a:p>
        </p:txBody>
      </p:sp>
      <p:sp>
        <p:nvSpPr>
          <p:cNvPr id="17" name="Rectangle 7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14600" y="3959225"/>
            <a:ext cx="3276600" cy="254000"/>
          </a:xfrm>
        </p:spPr>
        <p:txBody>
          <a:bodyPr rIns="91440"/>
          <a:lstStyle>
            <a:lvl1pPr marL="0" indent="0">
              <a:buFont typeface="Wingdings" pitchFamily="2" charset="2"/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ja-JP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DC2853-1129-4F63-8CBC-7AABC73E68B3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  |  </a:t>
            </a:r>
            <a:fld id="{D84C4565-56BD-4054-B8E2-BDDAD0EC2B53}" type="datetime5">
              <a:rPr lang="en-US"/>
              <a:pPr>
                <a:defRPr/>
              </a:pPr>
              <a:t>31-Oct-14</a:t>
            </a:fld>
            <a:r>
              <a:rPr lang="en-US" dirty="0"/>
              <a:t>  |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514600" y="636588"/>
            <a:ext cx="65532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06029" y="1386488"/>
            <a:ext cx="6566472" cy="5314950"/>
          </a:xfrm>
        </p:spPr>
        <p:txBody>
          <a:bodyPr/>
          <a:lstStyle>
            <a:lvl1pPr marL="182563" indent="-182563">
              <a:tabLst>
                <a:tab pos="92075" algn="l"/>
              </a:tabLst>
              <a:defRPr/>
            </a:lvl1pPr>
            <a:lvl2pPr marL="446088" indent="-182563">
              <a:defRPr/>
            </a:lvl2pPr>
            <a:lvl3pPr marL="720725" indent="-184150">
              <a:defRPr/>
            </a:lvl3pPr>
            <a:lvl4pPr marL="982663" indent="-171450">
              <a:defRPr/>
            </a:lvl4pPr>
            <a:lvl5pPr marL="1257300" indent="-182563"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A3073-25C1-459F-874A-0126FECA21E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70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>
              <a:spcBef>
                <a:spcPct val="0"/>
              </a:spcBef>
              <a:defRPr sz="900">
                <a:latin typeface="Arial" charset="0"/>
              </a:defRPr>
            </a:lvl1pPr>
          </a:lstStyle>
          <a:p>
            <a:pPr>
              <a:defRPr/>
            </a:pPr>
            <a:fld id="{B8C6DBE1-B7E4-4387-9A8D-86D8F046C90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14600" y="636588"/>
            <a:ext cx="6553200" cy="609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7506" y="1387032"/>
            <a:ext cx="2269936" cy="5314950"/>
          </a:xfrm>
        </p:spPr>
        <p:txBody>
          <a:bodyPr/>
          <a:lstStyle>
            <a:lvl1pPr marL="182563" indent="-182563">
              <a:tabLst>
                <a:tab pos="182563" algn="l"/>
              </a:tabLst>
              <a:defRPr sz="1200"/>
            </a:lvl1pPr>
            <a:lvl2pPr marL="446088" indent="-182563">
              <a:defRPr sz="1200"/>
            </a:lvl2pPr>
            <a:lvl3pPr marL="720725" indent="-184150">
              <a:defRPr sz="1200"/>
            </a:lvl3pPr>
            <a:lvl4pPr marL="982663" indent="-171450">
              <a:defRPr sz="1200"/>
            </a:lvl4pPr>
            <a:lvl5pPr marL="1257300" indent="-182563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10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2519774" y="1386442"/>
            <a:ext cx="6552728" cy="5314950"/>
          </a:xfrm>
        </p:spPr>
        <p:txBody>
          <a:bodyPr/>
          <a:lstStyle>
            <a:lvl1pPr marL="182563" indent="-182563">
              <a:tabLst>
                <a:tab pos="92075" algn="l"/>
              </a:tabLst>
              <a:defRPr sz="1400"/>
            </a:lvl1pPr>
            <a:lvl2pPr marL="446088" indent="-182563">
              <a:defRPr sz="1400"/>
            </a:lvl2pPr>
            <a:lvl3pPr marL="720725" indent="-184150">
              <a:defRPr sz="1400"/>
            </a:lvl3pPr>
            <a:lvl4pPr marL="982663" indent="-171450">
              <a:defRPr sz="1400"/>
            </a:lvl4pPr>
            <a:lvl5pPr marL="1257300" indent="-182563"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9767F-0309-4A40-B944-BBFE7FE9C3B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2514600" y="636588"/>
            <a:ext cx="6553200" cy="609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>
              <a:spcBef>
                <a:spcPct val="0"/>
              </a:spcBef>
              <a:defRPr sz="900">
                <a:latin typeface="Arial" charset="0"/>
              </a:defRPr>
            </a:lvl1pPr>
          </a:lstStyle>
          <a:p>
            <a:pPr>
              <a:defRPr/>
            </a:pPr>
            <a:fld id="{A6F15C4E-8697-4877-95F8-B371BB4D76F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2514600" y="636588"/>
            <a:ext cx="6553200" cy="609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r">
              <a:spcBef>
                <a:spcPct val="0"/>
              </a:spcBef>
              <a:defRPr sz="900">
                <a:latin typeface="Arial" charset="0"/>
              </a:defRPr>
            </a:lvl1pPr>
          </a:lstStyle>
          <a:p>
            <a:pPr>
              <a:defRPr/>
            </a:pPr>
            <a:fld id="{28E897E2-4530-400B-B21D-402D05BC30C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56488" y="2809875"/>
            <a:ext cx="1511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6"/>
          <p:cNvSpPr>
            <a:spLocks noChangeShapeType="1"/>
          </p:cNvSpPr>
          <p:nvPr userDrawn="1"/>
        </p:nvSpPr>
        <p:spPr bwMode="auto">
          <a:xfrm>
            <a:off x="165129" y="3425825"/>
            <a:ext cx="8797925" cy="0"/>
          </a:xfrm>
          <a:prstGeom prst="line">
            <a:avLst/>
          </a:prstGeom>
          <a:noFill/>
          <a:ln w="50800">
            <a:solidFill>
              <a:srgbClr val="0F1176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pic>
        <p:nvPicPr>
          <p:cNvPr id="6" name="Picture 1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562854" y="6403975"/>
            <a:ext cx="1411288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7156450" y="6554788"/>
            <a:ext cx="1935145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600" dirty="0">
                <a:latin typeface="Times"/>
              </a:rPr>
              <a:t>©</a:t>
            </a:r>
            <a:r>
              <a:rPr lang="en-US" altLang="ja-JP" sz="600" dirty="0">
                <a:latin typeface="ＭＳ ゴシック" pitchFamily="49" charset="-128"/>
              </a:rPr>
              <a:t>2009 INTELLIGENCE, Ltd. All Rights Reserved.</a:t>
            </a:r>
          </a:p>
        </p:txBody>
      </p:sp>
      <p:sp>
        <p:nvSpPr>
          <p:cNvPr id="9" name="Line 5"/>
          <p:cNvSpPr>
            <a:spLocks noChangeShapeType="1"/>
          </p:cNvSpPr>
          <p:nvPr userDrawn="1"/>
        </p:nvSpPr>
        <p:spPr bwMode="auto">
          <a:xfrm>
            <a:off x="165129" y="3478213"/>
            <a:ext cx="8797925" cy="0"/>
          </a:xfrm>
          <a:prstGeom prst="line">
            <a:avLst/>
          </a:prstGeom>
          <a:noFill/>
          <a:ln w="25400">
            <a:solidFill>
              <a:srgbClr val="0A4FA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73025" y="2754413"/>
            <a:ext cx="7772400" cy="674687"/>
          </a:xfrm>
          <a:prstGeom prst="rect">
            <a:avLst/>
          </a:prstGeom>
          <a:noFill/>
          <a:extLst/>
        </p:spPr>
        <p:txBody>
          <a:bodyPr lIns="91440"/>
          <a:lstStyle>
            <a:lvl1pPr algn="l">
              <a:defRPr sz="28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ja-JP" altLang="en-US" noProof="0" dirty="0" smtClean="0"/>
              <a:t>マスタ タイトルの書式設定</a:t>
            </a:r>
          </a:p>
        </p:txBody>
      </p:sp>
      <p:sp>
        <p:nvSpPr>
          <p:cNvPr id="10" name="Rectangle 8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5725" y="3640138"/>
            <a:ext cx="2133600" cy="476250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dirty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" y="7938"/>
            <a:ext cx="7677150" cy="458787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1446" y="593825"/>
            <a:ext cx="8982075" cy="3143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BD247-157F-49B8-9258-CA696C5989AE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70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22D8E-8C90-42A9-88EC-AC24AC7A21A6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692699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692699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3" y="7938"/>
            <a:ext cx="7677150" cy="458787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2C1B-C9B8-46DB-BC26-EC17DC0D7AB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" y="7938"/>
            <a:ext cx="7677150" cy="458787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7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ECB77-B220-43FD-9064-60EA90885957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7E350-5310-41EC-BDDD-C6763A6DDDF7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3" y="7938"/>
            <a:ext cx="7677150" cy="458787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72FC3-1931-401C-9F4D-C2D2A7186000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3" y="7938"/>
            <a:ext cx="7677150" cy="458787"/>
          </a:xfrm>
        </p:spPr>
        <p:txBody>
          <a:bodyPr/>
          <a:lstStyle/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CAACE-8FD3-4A13-9AC9-F5BAD7F57E7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94E71-D1B2-4D16-A6CC-C77520856DD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D7152-BBA3-4C31-87BC-37C977AE2ABA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092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2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725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61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10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2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C10BBD-64E3-4C24-B3A4-263B279C342D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  |  </a:t>
            </a:r>
            <a:fld id="{D84C4565-56BD-4054-B8E2-BDDAD0EC2B53}" type="datetime5">
              <a:rPr lang="en-US"/>
              <a:pPr>
                <a:defRPr/>
              </a:pPr>
              <a:t>31-Oct-14</a:t>
            </a:fld>
            <a:r>
              <a:rPr lang="en-US" dirty="0"/>
              <a:t>  |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11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60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96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820303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DC2853-1129-4F63-8CBC-7AABC73E68B3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557053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7E350-5310-41EC-BDDD-C6763A6DDDF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478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C10BBD-64E3-4C24-B3A4-263B279C342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899911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1D166A-06ED-4E81-9BC2-77879E32AC7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4199067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0EC269-FEF5-447A-80D2-5DCF1739E058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78236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025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76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1D166A-06ED-4E81-9BC2-77879E32AC7C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  |  </a:t>
            </a:r>
            <a:fld id="{D84C4565-56BD-4054-B8E2-BDDAD0EC2B53}" type="datetime5">
              <a:rPr lang="en-US"/>
              <a:pPr>
                <a:defRPr/>
              </a:pPr>
              <a:t>31-Oct-14</a:t>
            </a:fld>
            <a:r>
              <a:rPr lang="en-US" dirty="0"/>
              <a:t>  |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383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725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121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10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53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11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2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1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4372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46" y="6592988"/>
            <a:ext cx="1935145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8958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DC2853-1129-4F63-8CBC-7AABC73E68B3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608399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7E350-5310-41EC-BDDD-C6763A6DDDF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C10BBD-64E3-4C24-B3A4-263B279C342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6912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0EC269-FEF5-447A-80D2-5DCF1739E058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  |  </a:t>
            </a:r>
            <a:fld id="{D84C4565-56BD-4054-B8E2-BDDAD0EC2B53}" type="datetime5">
              <a:rPr lang="en-US"/>
              <a:pPr>
                <a:defRPr/>
              </a:pPr>
              <a:t>31-Oct-14</a:t>
            </a:fld>
            <a:r>
              <a:rPr lang="en-US" dirty="0"/>
              <a:t>  |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1D166A-06ED-4E81-9BC2-77879E32AC7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74442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0EC269-FEF5-447A-80D2-5DCF1739E058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442274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46" y="6592988"/>
            <a:ext cx="1935145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5150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DC2853-1129-4F63-8CBC-7AABC73E68B3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8604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7E350-5310-41EC-BDDD-C6763A6DDDF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94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C10BBD-64E3-4C24-B3A4-263B279C342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148694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1D166A-06ED-4E81-9BC2-77879E32AC7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679578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0EC269-FEF5-447A-80D2-5DCF1739E058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009381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945745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10014-F3D6-4F76-979D-5500DAABA3BF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94258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1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31088" y="358775"/>
            <a:ext cx="1511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5"/>
          <p:cNvSpPr>
            <a:spLocks noChangeShapeType="1"/>
          </p:cNvSpPr>
          <p:nvPr userDrawn="1"/>
        </p:nvSpPr>
        <p:spPr bwMode="auto">
          <a:xfrm>
            <a:off x="165129" y="3227388"/>
            <a:ext cx="8797925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6" name="Line 16"/>
          <p:cNvSpPr>
            <a:spLocks noChangeShapeType="1"/>
          </p:cNvSpPr>
          <p:nvPr userDrawn="1"/>
        </p:nvSpPr>
        <p:spPr bwMode="auto">
          <a:xfrm>
            <a:off x="165129" y="3175000"/>
            <a:ext cx="8797925" cy="0"/>
          </a:xfrm>
          <a:prstGeom prst="line">
            <a:avLst/>
          </a:prstGeom>
          <a:noFill/>
          <a:ln w="50800">
            <a:solidFill>
              <a:srgbClr val="0F1175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7" name="Text Box 17"/>
          <p:cNvSpPr txBox="1">
            <a:spLocks noChangeArrowheads="1"/>
          </p:cNvSpPr>
          <p:nvPr userDrawn="1"/>
        </p:nvSpPr>
        <p:spPr bwMode="auto">
          <a:xfrm>
            <a:off x="4692650" y="6530975"/>
            <a:ext cx="2705100" cy="184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ja-JP" altLang="en-US" sz="600" dirty="0">
                <a:latin typeface="ＭＳ Ｐゴシック" pitchFamily="50" charset="-128"/>
                <a:ea typeface="ＭＳ Ｐゴシック" pitchFamily="50" charset="-128"/>
              </a:rPr>
              <a:t>インテリジェンスは人材紹介、人材派遣・アウトソーシング、求人情報メディアを通じて</a:t>
            </a:r>
          </a:p>
          <a:p>
            <a:pPr>
              <a:defRPr/>
            </a:pPr>
            <a:r>
              <a:rPr lang="ja-JP" altLang="en-US" sz="600" dirty="0">
                <a:latin typeface="ＭＳ Ｐゴシック" pitchFamily="50" charset="-128"/>
                <a:ea typeface="ＭＳ Ｐゴシック" pitchFamily="50" charset="-128"/>
              </a:rPr>
              <a:t>人材採用・活用に関するあらゆるご要望にお応えします。</a:t>
            </a:r>
          </a:p>
        </p:txBody>
      </p:sp>
      <p:pic>
        <p:nvPicPr>
          <p:cNvPr id="8" name="Picture 19" descr="JLogoBlu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88919" y="6546850"/>
            <a:ext cx="1439862" cy="12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20"/>
          <p:cNvGrpSpPr>
            <a:grpSpLocks/>
          </p:cNvGrpSpPr>
          <p:nvPr userDrawn="1"/>
        </p:nvGrpSpPr>
        <p:grpSpPr bwMode="auto">
          <a:xfrm>
            <a:off x="7453313" y="6430963"/>
            <a:ext cx="1630362" cy="309562"/>
            <a:chOff x="4695" y="4051"/>
            <a:chExt cx="1027" cy="195"/>
          </a:xfrm>
        </p:grpSpPr>
        <p:pic>
          <p:nvPicPr>
            <p:cNvPr id="11" name="Picture 29" descr="lineup_yoko3"/>
            <p:cNvPicPr>
              <a:picLocks noChangeAspect="1" noChangeArrowheads="1"/>
            </p:cNvPicPr>
            <p:nvPr userDrawn="1"/>
          </p:nvPicPr>
          <p:blipFill>
            <a:blip r:embed="rId4"/>
            <a:srcRect l="46289" t="-22641"/>
            <a:stretch>
              <a:fillRect/>
            </a:stretch>
          </p:blipFill>
          <p:spPr bwMode="auto">
            <a:xfrm>
              <a:off x="5324" y="4051"/>
              <a:ext cx="398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2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95" y="4092"/>
              <a:ext cx="635" cy="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2074863"/>
            <a:ext cx="7772400" cy="1470025"/>
          </a:xfrm>
          <a:prstGeom prst="rect">
            <a:avLst/>
          </a:prstGeom>
          <a:noFill/>
          <a:extLst/>
        </p:spPr>
        <p:txBody>
          <a:bodyPr lIns="91440"/>
          <a:lstStyle>
            <a:lvl1pPr>
              <a:defRPr sz="2500"/>
            </a:lvl1pPr>
          </a:lstStyle>
          <a:p>
            <a:pPr lvl="0"/>
            <a:r>
              <a:rPr lang="ja-JP" altLang="en-US" noProof="0" dirty="0" smtClean="0"/>
              <a:t>マスタ タイトルの書式設定</a:t>
            </a:r>
          </a:p>
        </p:txBody>
      </p:sp>
      <p:sp>
        <p:nvSpPr>
          <p:cNvPr id="13" name="Date Placeholder 1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85725" y="3368675"/>
            <a:ext cx="2133600" cy="476250"/>
          </a:xfrm>
          <a:prstGeom prst="rect">
            <a:avLst/>
          </a:prstGeom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+mn-lt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73D6DD2-1356-4654-A3EA-3B3B7FD2644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975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B86D0-2AB7-4BB0-937A-531253FB258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5993187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E9942-0BD4-49C5-80C5-6C3C3575C9FE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1349617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FE7F8-10E6-4BAA-9238-B8C37F33A236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4525141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945745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10014-F3D6-4F76-979D-5500DAABA3BF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9425823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73D6DD2-1356-4654-A3EA-3B3B7FD2644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975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B86D0-2AB7-4BB0-937A-531253FB258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5993187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E9942-0BD4-49C5-80C5-6C3C3575C9FE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1349617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FE7F8-10E6-4BAA-9238-B8C37F33A236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45251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2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43788" y="2809875"/>
            <a:ext cx="1511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24"/>
          <p:cNvSpPr>
            <a:spLocks noChangeShapeType="1"/>
          </p:cNvSpPr>
          <p:nvPr userDrawn="1"/>
        </p:nvSpPr>
        <p:spPr bwMode="auto">
          <a:xfrm>
            <a:off x="165129" y="3478213"/>
            <a:ext cx="8797925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165129" y="3425825"/>
            <a:ext cx="8797925" cy="0"/>
          </a:xfrm>
          <a:prstGeom prst="line">
            <a:avLst/>
          </a:prstGeom>
          <a:noFill/>
          <a:ln w="50800">
            <a:solidFill>
              <a:srgbClr val="0F1175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50" y="2368821"/>
            <a:ext cx="7772400" cy="1470025"/>
          </a:xfrm>
          <a:prstGeom prst="rect">
            <a:avLst/>
          </a:prstGeom>
          <a:noFill/>
          <a:extLst/>
        </p:spPr>
        <p:txBody>
          <a:bodyPr lIns="91440"/>
          <a:lstStyle>
            <a:lvl1pPr>
              <a:defRPr sz="2500"/>
            </a:lvl1pPr>
          </a:lstStyle>
          <a:p>
            <a:pPr lvl="0"/>
            <a:r>
              <a:rPr lang="ja-JP" altLang="en-US" noProof="0" dirty="0" smtClean="0"/>
              <a:t>マスタ タイトルの書式設定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702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51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90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©2014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9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 b="0">
                <a:solidFill>
                  <a:srgbClr val="101177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88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5022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4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727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0" i="1" cap="none" baseline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5442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-3175" y="5230913"/>
            <a:ext cx="9144000" cy="1627187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5" name="Picture 53"/>
          <p:cNvPicPr preferRelativeResize="0">
            <a:picLocks noChangeArrowheads="1"/>
          </p:cNvPicPr>
          <p:nvPr userDrawn="1"/>
        </p:nvPicPr>
        <p:blipFill>
          <a:blip r:embed="rId2"/>
          <a:srcRect r="-914" b="82805"/>
          <a:stretch>
            <a:fillRect/>
          </a:stretch>
        </p:blipFill>
        <p:spPr bwMode="auto">
          <a:xfrm>
            <a:off x="0" y="6350"/>
            <a:ext cx="9144000" cy="1627188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6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  <a:defRPr/>
            </a:pPr>
            <a:r>
              <a:rPr lang="en-US" altLang="ja-JP" sz="1700" dirty="0">
                <a:solidFill>
                  <a:prstClr val="white"/>
                </a:solidFill>
                <a:latin typeface="Arial"/>
              </a:rPr>
              <a:t>INTELLIGENCE, Ltd</a:t>
            </a:r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Line 12"/>
          <p:cNvSpPr>
            <a:spLocks noChangeShapeType="1"/>
          </p:cNvSpPr>
          <p:nvPr userDrawn="1"/>
        </p:nvSpPr>
        <p:spPr bwMode="auto">
          <a:xfrm flipH="1">
            <a:off x="1835150" y="429270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1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/>
          <a:srcRect l="6956" t="16060" r="6956" b="16060"/>
          <a:stretch>
            <a:fillRect/>
          </a:stretch>
        </p:blipFill>
        <p:spPr bwMode="auto">
          <a:xfrm>
            <a:off x="6794550" y="474667"/>
            <a:ext cx="1903413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7"/>
          <p:cNvSpPr txBox="1">
            <a:spLocks noChangeArrowheads="1"/>
          </p:cNvSpPr>
          <p:nvPr userDrawn="1"/>
        </p:nvSpPr>
        <p:spPr bwMode="auto">
          <a:xfrm>
            <a:off x="6815146" y="6592988"/>
            <a:ext cx="1935145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8" y="2708275"/>
            <a:ext cx="7489825" cy="1441450"/>
          </a:xfrm>
          <a:extLst/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/>
          </p:nvPr>
        </p:nvSpPr>
        <p:spPr>
          <a:xfrm>
            <a:off x="1883228" y="4303586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ja-JP" altLang="en-US" dirty="0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20255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DC2853-1129-4F63-8CBC-7AABC73E68B3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66433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 sz="1200" dirty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1" i="1" cap="none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927E350-5310-41EC-BDDD-C6763A6DDDF7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1676400" y="6524725"/>
            <a:ext cx="5486400" cy="288925"/>
          </a:xfrm>
          <a:ex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 dirty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063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C10BBD-64E3-4C24-B3A4-263B279C342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86311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1D166A-06ED-4E81-9BC2-77879E32AC7C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34265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E0EC269-FEF5-447A-80D2-5DCF1739E058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3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58824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702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51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90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9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 b="0">
                <a:solidFill>
                  <a:srgbClr val="101177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88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073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50" y="0"/>
            <a:ext cx="8229600" cy="7366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450" y="809625"/>
            <a:ext cx="8978900" cy="551656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69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727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0" i="1" cap="none" baseline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944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694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47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82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©2013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35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 b="0">
                <a:solidFill>
                  <a:srgbClr val="101177"/>
                </a:solidFill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80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4951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1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493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1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76400" y="6524719"/>
            <a:ext cx="54864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200" dirty="0" smtClean="0">
              <a:solidFill>
                <a:prstClr val="black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56958" y="202288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200000"/>
              </a:lnSpc>
              <a:defRPr sz="2000" b="0" i="1" cap="none" baseline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9379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113877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1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443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1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53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5230780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3" name="Picture 53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6069"/>
            <a:ext cx="9144000" cy="1627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4" name="Line 6"/>
          <p:cNvSpPr>
            <a:spLocks noChangeShapeType="1"/>
          </p:cNvSpPr>
          <p:nvPr userDrawn="1"/>
        </p:nvSpPr>
        <p:spPr bwMode="auto">
          <a:xfrm flipV="1">
            <a:off x="1828800" y="1247775"/>
            <a:ext cx="0" cy="38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1905000" y="1250950"/>
            <a:ext cx="51387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ja-JP" sz="17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ja-JP" sz="17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0" y="1628775"/>
            <a:ext cx="9144000" cy="0"/>
          </a:xfrm>
          <a:prstGeom prst="line">
            <a:avLst/>
          </a:prstGeom>
          <a:noFill/>
          <a:ln w="9525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7" name="Line 11"/>
          <p:cNvSpPr>
            <a:spLocks noChangeShapeType="1"/>
          </p:cNvSpPr>
          <p:nvPr userDrawn="1"/>
        </p:nvSpPr>
        <p:spPr bwMode="auto">
          <a:xfrm>
            <a:off x="0" y="5229225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18" name="Line 12"/>
          <p:cNvSpPr>
            <a:spLocks noChangeShapeType="1"/>
          </p:cNvSpPr>
          <p:nvPr userDrawn="1"/>
        </p:nvSpPr>
        <p:spPr bwMode="auto">
          <a:xfrm flipH="1">
            <a:off x="1835150" y="4292672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9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6794536" y="474667"/>
            <a:ext cx="1903413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7"/>
          <p:cNvSpPr txBox="1">
            <a:spLocks noChangeArrowheads="1"/>
          </p:cNvSpPr>
          <p:nvPr userDrawn="1"/>
        </p:nvSpPr>
        <p:spPr bwMode="auto">
          <a:xfrm>
            <a:off x="6815139" y="6592960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2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827124" y="2708275"/>
            <a:ext cx="7489825" cy="144145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rIns="91440" anchor="t"/>
          <a:lstStyle>
            <a:lvl1pPr>
              <a:defRPr sz="2800">
                <a:solidFill>
                  <a:srgbClr val="101177"/>
                </a:solidFill>
              </a:defRPr>
            </a:lvl1pPr>
          </a:lstStyle>
          <a:p>
            <a:pPr lvl="0"/>
            <a:r>
              <a:rPr lang="ja-JP" altLang="en-US" noProof="0" dirty="0" smtClean="0"/>
              <a:t>マスター タイトルの書式設定</a:t>
            </a:r>
            <a:endParaRPr lang="en-US" altLang="ja-JP" noProof="0" dirty="0" smtClean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83228" y="4303558"/>
            <a:ext cx="4889500" cy="307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日付／所属／作成者等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156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254000" y="404817"/>
            <a:ext cx="8639175" cy="719137"/>
          </a:xfrm>
        </p:spPr>
        <p:txBody>
          <a:bodyPr/>
          <a:lstStyle>
            <a:lvl1pPr>
              <a:defRPr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400" y="1200607"/>
            <a:ext cx="8641200" cy="1268039"/>
          </a:xfrm>
        </p:spPr>
        <p:txBody>
          <a:bodyPr/>
          <a:lstStyle>
            <a:lvl1pPr>
              <a:buClr>
                <a:srgbClr val="101177"/>
              </a:buClr>
              <a:defRPr/>
            </a:lvl1pPr>
            <a:lvl2pPr>
              <a:buClr>
                <a:srgbClr val="101177"/>
              </a:buClr>
              <a:defRPr/>
            </a:lvl2pPr>
            <a:lvl3pPr marL="768350" indent="-193675">
              <a:buClr>
                <a:srgbClr val="101177"/>
              </a:buClr>
              <a:buSzPct val="90000"/>
              <a:buFont typeface="Arial" pitchFamily="34" charset="0"/>
              <a:buChar char="–"/>
              <a:defRPr/>
            </a:lvl3pPr>
            <a:lvl4pPr>
              <a:buClr>
                <a:srgbClr val="101177"/>
              </a:buClr>
              <a:defRPr/>
            </a:lvl4pPr>
            <a:lvl5pPr marL="1439863" indent="-182563">
              <a:buClr>
                <a:srgbClr val="101177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8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86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7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7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2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76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2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85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9" Type="http://schemas.openxmlformats.org/officeDocument/2006/relationships/image" Target="../media/image2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9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01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00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110.xml"/><Relationship Id="rId7" Type="http://schemas.openxmlformats.org/officeDocument/2006/relationships/theme" Target="../theme/theme18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1.xml"/><Relationship Id="rId9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4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9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64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CD9BF6-97D7-4AF6-911C-484186373EA0}" type="slidenum">
              <a:rPr lang="ja-JP" altLang="en-US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schemeClr val="bg1"/>
                </a:solidFill>
                <a:latin typeface="+mn-lt"/>
              </a:rPr>
              <a:t>INTELLIGENCE, Ltd</a:t>
            </a:r>
            <a:endParaRPr lang="en-US" alt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/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92" y="6592988"/>
            <a:ext cx="1960793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schemeClr val="bg1"/>
                </a:solidFill>
                <a:latin typeface="+mn-lt"/>
              </a:rPr>
              <a:t>©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  |  </a:t>
            </a:r>
            <a:fld id="{D84C4565-56BD-4054-B8E2-BDDAD0EC2B53}" type="datetime5">
              <a:rPr lang="en-US"/>
              <a:pPr>
                <a:defRPr/>
              </a:pPr>
              <a:t>31-Oct-14</a:t>
            </a:fld>
            <a:r>
              <a:rPr lang="en-US" dirty="0"/>
              <a:t>  |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4AF297C-4121-498A-9E97-8306ABF3F13A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1693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4AF297C-4121-498A-9E97-8306ABF3F13A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1693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25446"/>
            <a:ext cx="0" cy="299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384835" y="6592890"/>
            <a:ext cx="2725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900" dirty="0" smtClean="0">
                <a:solidFill>
                  <a:prstClr val="white"/>
                </a:solidFill>
                <a:latin typeface="Arial"/>
              </a:rPr>
              <a:t>©2014 INTELLIGENCE,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36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CD9BF6-97D7-4AF6-911C-484186373EA0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92" y="6592988"/>
            <a:ext cx="1960793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27713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25446"/>
            <a:ext cx="0" cy="299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384835" y="6592890"/>
            <a:ext cx="2725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9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597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1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25438"/>
            <a:ext cx="0" cy="299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82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©2013 INTELLIGENCE,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115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60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 descr="A02ブランドロゴ基本形反転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24" y="2"/>
            <a:ext cx="935037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3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9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9E0226E-8489-0F42-8FC7-B1661A57088F}" type="slidenum">
              <a:rPr lang="ja-JP" altLang="en-US" smtClean="0">
                <a:solidFill>
                  <a:prstClr val="white"/>
                </a:solidFill>
                <a:latin typeface="Arial"/>
                <a:ea typeface="ＭＳ Ｐゴシック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ja-JP" altLang="en-US" dirty="0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25418"/>
            <a:ext cx="0" cy="299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384835" y="6592890"/>
            <a:ext cx="2725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900" dirty="0" smtClean="0">
                <a:solidFill>
                  <a:prstClr val="white"/>
                </a:solidFill>
                <a:latin typeface="Arial"/>
              </a:rPr>
              <a:t>©2013 INTELLIGENCE,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63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1" fontAlgn="base" hangingPunct="1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1" fontAlgn="base" hangingPunct="1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1" fontAlgn="base" hangingPunct="1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1" fontAlgn="base" hangingPunct="1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35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97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CD9BF6-97D7-4AF6-911C-484186373EA0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60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14763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92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43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25462"/>
            <a:ext cx="0" cy="299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384835" y="6592890"/>
            <a:ext cx="2725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900" dirty="0" smtClean="0">
                <a:solidFill>
                  <a:prstClr val="white"/>
                </a:solidFill>
                <a:latin typeface="Arial"/>
              </a:rPr>
              <a:t>©2014 INTELLIGENCE,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351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7150" y="0"/>
            <a:ext cx="8229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8195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" y="809625"/>
            <a:ext cx="89789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9" name="Rectangle 25"/>
          <p:cNvSpPr>
            <a:spLocks noChangeArrowheads="1"/>
          </p:cNvSpPr>
          <p:nvPr userDrawn="1"/>
        </p:nvSpPr>
        <p:spPr bwMode="auto">
          <a:xfrm>
            <a:off x="8693151" y="6572350"/>
            <a:ext cx="415498" cy="27699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fld id="{735DB6BB-2DA4-4DC1-B150-9194481C738A}" type="slidenum">
              <a:rPr lang="en-US" altLang="ja-JP" sz="1200">
                <a:latin typeface="ＭＳ ゴシック" pitchFamily="49" charset="-128"/>
              </a:rPr>
              <a:pPr>
                <a:defRPr/>
              </a:pPr>
              <a:t>‹#›</a:t>
            </a:fld>
            <a:endParaRPr lang="en-US" altLang="ja-JP" sz="1200" dirty="0">
              <a:latin typeface="ＭＳ ゴシック" pitchFamily="49" charset="-128"/>
            </a:endParaRPr>
          </a:p>
        </p:txBody>
      </p:sp>
      <p:pic>
        <p:nvPicPr>
          <p:cNvPr id="8197" name="Picture 36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431088" y="130175"/>
            <a:ext cx="1511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37"/>
          <p:cNvSpPr>
            <a:spLocks noChangeShapeType="1"/>
          </p:cNvSpPr>
          <p:nvPr userDrawn="1"/>
        </p:nvSpPr>
        <p:spPr bwMode="auto">
          <a:xfrm>
            <a:off x="139737" y="690563"/>
            <a:ext cx="8797925" cy="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2" name="Line 38"/>
          <p:cNvSpPr>
            <a:spLocks noChangeShapeType="1"/>
          </p:cNvSpPr>
          <p:nvPr userDrawn="1"/>
        </p:nvSpPr>
        <p:spPr bwMode="auto">
          <a:xfrm>
            <a:off x="139737" y="638175"/>
            <a:ext cx="8797925" cy="0"/>
          </a:xfrm>
          <a:prstGeom prst="line">
            <a:avLst/>
          </a:prstGeom>
          <a:noFill/>
          <a:ln w="50800">
            <a:solidFill>
              <a:srgbClr val="0F1175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3" name="Line 39"/>
          <p:cNvSpPr>
            <a:spLocks noChangeShapeType="1"/>
          </p:cNvSpPr>
          <p:nvPr userDrawn="1"/>
        </p:nvSpPr>
        <p:spPr bwMode="auto">
          <a:xfrm>
            <a:off x="165129" y="6551613"/>
            <a:ext cx="8797925" cy="0"/>
          </a:xfrm>
          <a:prstGeom prst="line">
            <a:avLst/>
          </a:prstGeom>
          <a:noFill/>
          <a:ln w="25400">
            <a:solidFill>
              <a:srgbClr val="0F1175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24" r:id="rId3"/>
    <p:sldLayoutId id="2147483723" r:id="rId4"/>
    <p:sldLayoutId id="2147483722" r:id="rId5"/>
    <p:sldLayoutId id="2147483721" r:id="rId6"/>
    <p:sldLayoutId id="2147483720" r:id="rId7"/>
    <p:sldLayoutId id="2147483719" r:id="rId8"/>
    <p:sldLayoutId id="2147483718" r:id="rId9"/>
    <p:sldLayoutId id="2147483717" r:id="rId10"/>
    <p:sldLayoutId id="2147483716" r:id="rId11"/>
    <p:sldLayoutId id="2147483715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2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Calibri" pitchFamily="34" charset="0"/>
          <a:ea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647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25366"/>
            <a:ext cx="0" cy="299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10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©2013 INTELLIGENCE,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571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4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90ED720-0104-4369-84BC-D37694168613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2014/10/31</a:t>
            </a:fld>
            <a:endParaRPr lang="ja-JP" altLang="en-US" dirty="0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16" y="635641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 dirty="0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4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ＭＳ Ｐゴシック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ja-JP" altLang="en-US" dirty="0">
              <a:solidFill>
                <a:prstClr val="black">
                  <a:tint val="75000"/>
                </a:prstClr>
              </a:solidFill>
              <a:latin typeface="Calibri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784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144463" y="6178550"/>
            <a:ext cx="2141537" cy="609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4650" y="1347788"/>
            <a:ext cx="6551613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ja-JP" smtClean="0"/>
              <a:t>Click to edit Master text styles</a:t>
            </a:r>
          </a:p>
          <a:p>
            <a:pPr lvl="1"/>
            <a:r>
              <a:rPr lang="en-GB" altLang="ja-JP" smtClean="0"/>
              <a:t>Second level</a:t>
            </a:r>
          </a:p>
          <a:p>
            <a:pPr lvl="2"/>
            <a:r>
              <a:rPr lang="en-GB" altLang="ja-JP" smtClean="0"/>
              <a:t>Third level</a:t>
            </a:r>
          </a:p>
          <a:p>
            <a:pPr lvl="3"/>
            <a:r>
              <a:rPr lang="en-GB" altLang="ja-JP" smtClean="0"/>
              <a:t>Fourth level</a:t>
            </a:r>
          </a:p>
          <a:p>
            <a:pPr lvl="4"/>
            <a:r>
              <a:rPr lang="en-GB" altLang="ja-JP" smtClean="0"/>
              <a:t>Fifth level</a:t>
            </a:r>
          </a:p>
          <a:p>
            <a:pPr lvl="4"/>
            <a:endParaRPr lang="en-GB" altLang="ja-JP" smtClean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152400" y="1317625"/>
            <a:ext cx="2133600" cy="0"/>
          </a:xfrm>
          <a:prstGeom prst="line">
            <a:avLst/>
          </a:prstGeom>
          <a:noFill/>
          <a:ln w="25400">
            <a:solidFill>
              <a:srgbClr val="101177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514600" y="1314450"/>
            <a:ext cx="6553200" cy="1588"/>
          </a:xfrm>
          <a:prstGeom prst="line">
            <a:avLst/>
          </a:prstGeom>
          <a:noFill/>
          <a:ln w="25400">
            <a:solidFill>
              <a:srgbClr val="101177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1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7400" y="6616700"/>
            <a:ext cx="1905000" cy="152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latin typeface="Arial" charset="0"/>
              </a:defRPr>
            </a:lvl1pPr>
          </a:lstStyle>
          <a:p>
            <a:pPr>
              <a:defRPr/>
            </a:pPr>
            <a:fld id="{F5E0C311-3338-4E06-8C41-E0781ECAB3E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2514600" y="381000"/>
            <a:ext cx="6553200" cy="247650"/>
          </a:xfrm>
          <a:prstGeom prst="rect">
            <a:avLst/>
          </a:prstGeom>
          <a:solidFill>
            <a:srgbClr val="101177"/>
          </a:solidFill>
          <a:ln>
            <a:noFill/>
          </a:ln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144463" y="660400"/>
            <a:ext cx="2141537" cy="609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4" name="Line 36"/>
          <p:cNvSpPr>
            <a:spLocks noChangeShapeType="1"/>
          </p:cNvSpPr>
          <p:nvPr/>
        </p:nvSpPr>
        <p:spPr bwMode="auto">
          <a:xfrm flipH="1">
            <a:off x="8761413" y="6619975"/>
            <a:ext cx="0" cy="200025"/>
          </a:xfrm>
          <a:prstGeom prst="line">
            <a:avLst/>
          </a:prstGeom>
          <a:noFill/>
          <a:ln w="15875">
            <a:solidFill>
              <a:srgbClr val="0E5C5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2532063" y="381000"/>
            <a:ext cx="3276600" cy="228600"/>
          </a:xfrm>
          <a:prstGeom prst="rect">
            <a:avLst/>
          </a:prstGeom>
          <a:solidFill>
            <a:srgbClr val="101177"/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en-GB" altLang="ja-JP" sz="900" dirty="0" smtClean="0"/>
          </a:p>
        </p:txBody>
      </p:sp>
      <p:sp>
        <p:nvSpPr>
          <p:cNvPr id="21515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2514600" y="636588"/>
            <a:ext cx="655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ja-JP" smtClean="0"/>
              <a:t>Company Overview</a:t>
            </a:r>
          </a:p>
        </p:txBody>
      </p:sp>
      <p:pic>
        <p:nvPicPr>
          <p:cNvPr id="2151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3550" y="381000"/>
            <a:ext cx="1511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26" r:id="rId2"/>
    <p:sldLayoutId id="2147483744" r:id="rId3"/>
    <p:sldLayoutId id="2147483725" r:id="rId4"/>
    <p:sldLayoutId id="2147483745" r:id="rId5"/>
    <p:sldLayoutId id="2147483746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072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82663" indent="-171450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57300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3"/>
          <p:cNvPicPr>
            <a:picLocks noChangeAspect="1" noChangeArrowheads="1"/>
          </p:cNvPicPr>
          <p:nvPr userDrawn="1"/>
        </p:nvPicPr>
        <p:blipFill>
          <a:blip r:embed="rId13"/>
          <a:srcRect r="-914" b="82805"/>
          <a:stretch>
            <a:fillRect/>
          </a:stretch>
        </p:blipFill>
        <p:spPr bwMode="auto">
          <a:xfrm>
            <a:off x="0" y="0"/>
            <a:ext cx="9144000" cy="503238"/>
          </a:xfrm>
          <a:prstGeom prst="rect">
            <a:avLst/>
          </a:prstGeom>
          <a:solidFill>
            <a:srgbClr val="101177"/>
          </a:solidFill>
          <a:ln w="9525">
            <a:noFill/>
            <a:miter lim="800000"/>
            <a:headEnd/>
            <a:tailEnd/>
          </a:ln>
        </p:spPr>
      </p:pic>
      <p:pic>
        <p:nvPicPr>
          <p:cNvPr id="28675" name="Picture 52" descr="A02ブランドロゴ基本形反転"/>
          <p:cNvPicPr>
            <a:picLocks noChangeAspect="1" noChangeArrowheads="1"/>
          </p:cNvPicPr>
          <p:nvPr userDrawn="1"/>
        </p:nvPicPr>
        <p:blipFill>
          <a:blip r:embed="rId14"/>
          <a:srcRect l="6956" t="16060" r="6956" b="16060"/>
          <a:stretch>
            <a:fillRect/>
          </a:stretch>
        </p:blipFill>
        <p:spPr bwMode="auto">
          <a:xfrm>
            <a:off x="7721600" y="0"/>
            <a:ext cx="138906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3" y="7938"/>
            <a:ext cx="76771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46" y="593825"/>
            <a:ext cx="8982075" cy="3143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00" tIns="45720" rIns="90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Line 39"/>
          <p:cNvSpPr>
            <a:spLocks noChangeShapeType="1"/>
          </p:cNvSpPr>
          <p:nvPr userDrawn="1"/>
        </p:nvSpPr>
        <p:spPr bwMode="auto">
          <a:xfrm>
            <a:off x="0" y="6570663"/>
            <a:ext cx="9144000" cy="0"/>
          </a:xfrm>
          <a:prstGeom prst="line">
            <a:avLst/>
          </a:prstGeom>
          <a:noFill/>
          <a:ln w="12700">
            <a:solidFill>
              <a:srgbClr val="0F1176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ja-JP" altLang="en-US" dirty="0"/>
          </a:p>
        </p:txBody>
      </p:sp>
      <p:sp>
        <p:nvSpPr>
          <p:cNvPr id="12" name="Rectangle 4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73527" y="6554888"/>
            <a:ext cx="1038225" cy="2047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CE9B3F1-0E31-4603-B8A2-D32045BD84E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13" name="Text Box 57"/>
          <p:cNvSpPr txBox="1">
            <a:spLocks noChangeArrowheads="1"/>
          </p:cNvSpPr>
          <p:nvPr userDrawn="1"/>
        </p:nvSpPr>
        <p:spPr bwMode="auto">
          <a:xfrm>
            <a:off x="7156505" y="6626225"/>
            <a:ext cx="2020105" cy="1846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600" dirty="0">
                <a:latin typeface="メイリオ" pitchFamily="50" charset="-128"/>
              </a:rPr>
              <a:t>©2012 INTELLIGENCE, Ltd.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34" r:id="rId2"/>
    <p:sldLayoutId id="2147483733" r:id="rId3"/>
    <p:sldLayoutId id="2147483732" r:id="rId4"/>
    <p:sldLayoutId id="2147483731" r:id="rId5"/>
    <p:sldLayoutId id="2147483730" r:id="rId6"/>
    <p:sldLayoutId id="2147483729" r:id="rId7"/>
    <p:sldLayoutId id="2147483748" r:id="rId8"/>
    <p:sldLayoutId id="2147483749" r:id="rId9"/>
    <p:sldLayoutId id="2147483728" r:id="rId10"/>
    <p:sldLayoutId id="214748372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2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bg1"/>
          </a:solidFill>
          <a:latin typeface="Calibri" pitchFamily="34" charset="0"/>
          <a:ea typeface="ＭＳ Ｐゴシック" charset="-128"/>
        </a:defRPr>
      </a:lvl9pPr>
    </p:titleStyle>
    <p:bodyStyle>
      <a:lvl1pPr marL="177800" indent="-1778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28" name="Picture 52" descr="A02ブランドロゴ基本形反転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60" r="6956" b="16060"/>
          <a:stretch>
            <a:fillRect/>
          </a:stretch>
        </p:blipFill>
        <p:spPr bwMode="auto">
          <a:xfrm>
            <a:off x="7941955" y="0"/>
            <a:ext cx="10985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66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CD9BF6-97D7-4AF6-911C-484186373EA0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32076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3"/>
          <p:cNvPicPr preferRelativeResize="0"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-3059" y="6482184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27" name="Picture 53"/>
          <p:cNvPicPr preferRelativeResize="0"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14" b="82805"/>
          <a:stretch>
            <a:fillRect/>
          </a:stretch>
        </p:blipFill>
        <p:spPr bwMode="auto">
          <a:xfrm>
            <a:off x="0" y="-5082"/>
            <a:ext cx="9144000" cy="403200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Header text</a:t>
            </a:r>
          </a:p>
        </p:txBody>
      </p:sp>
      <p:sp>
        <p:nvSpPr>
          <p:cNvPr id="1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607"/>
            <a:ext cx="8639175" cy="126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dirty="0" smtClean="0"/>
              <a:t>Level One Text</a:t>
            </a:r>
          </a:p>
          <a:p>
            <a:pPr lvl="1"/>
            <a:r>
              <a:rPr lang="en-US" altLang="ja-JP" dirty="0" smtClean="0"/>
              <a:t>Level Two Text</a:t>
            </a:r>
          </a:p>
          <a:p>
            <a:pPr lvl="2"/>
            <a:r>
              <a:rPr lang="en-US" altLang="ja-JP" dirty="0" smtClean="0"/>
              <a:t>Level Three Text</a:t>
            </a:r>
          </a:p>
          <a:p>
            <a:pPr lvl="3"/>
            <a:r>
              <a:rPr lang="en-US" altLang="ja-JP" dirty="0" smtClean="0"/>
              <a:t>Level Four Text</a:t>
            </a:r>
          </a:p>
          <a:p>
            <a:pPr lvl="4"/>
            <a:r>
              <a:rPr lang="en-US" altLang="ja-JP" dirty="0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1A1C0BA-FEAB-4DED-8EEB-7DDA284E438D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51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39" y="6592988"/>
            <a:ext cx="2159566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©2012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 smtClean="0">
                <a:solidFill>
                  <a:prstClr val="white"/>
                </a:solidFill>
              </a:rPr>
              <a:pPr/>
              <a:t>31-Oct-14</a:t>
            </a:fld>
            <a:r>
              <a:rPr lang="en-US" dirty="0" smtClean="0">
                <a:solidFill>
                  <a:prstClr val="white"/>
                </a:solidFill>
              </a:rPr>
              <a:t>  |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16" descr="A02ブランドロゴ基本形反転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38" y="2"/>
            <a:ext cx="935037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0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fontAlgn="base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pitchFamily="34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fontAlgn="base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pitchFamily="34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CD9BF6-97D7-4AF6-911C-484186373EA0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92" y="6592988"/>
            <a:ext cx="1960793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6982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-3175" y="6481863"/>
            <a:ext cx="9144000" cy="403225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pic>
        <p:nvPicPr>
          <p:cNvPr id="1027" name="Picture 53"/>
          <p:cNvPicPr preferRelativeResize="0">
            <a:picLocks noChangeArrowheads="1"/>
          </p:cNvPicPr>
          <p:nvPr userDrawn="1"/>
        </p:nvPicPr>
        <p:blipFill>
          <a:blip r:embed="rId8"/>
          <a:srcRect r="-914" b="82805"/>
          <a:stretch>
            <a:fillRect/>
          </a:stretch>
        </p:blipFill>
        <p:spPr bwMode="auto">
          <a:xfrm>
            <a:off x="0" y="-4763"/>
            <a:ext cx="9144000" cy="403226"/>
          </a:xfrm>
          <a:prstGeom prst="rect">
            <a:avLst/>
          </a:prstGeom>
          <a:solidFill>
            <a:srgbClr val="101177"/>
          </a:solidFill>
          <a:ln w="9525">
            <a:solidFill>
              <a:srgbClr val="101177"/>
            </a:solidFill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404817"/>
            <a:ext cx="863917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/>
            </a:r>
            <a:br>
              <a:rPr lang="en-US" altLang="ja-JP" smtClean="0"/>
            </a:br>
            <a:r>
              <a:rPr lang="en-US" altLang="ja-JP" smtClean="0"/>
              <a:t>Header text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200154"/>
            <a:ext cx="8639175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smtClean="0"/>
              <a:t>Level One Text</a:t>
            </a:r>
          </a:p>
          <a:p>
            <a:pPr lvl="1"/>
            <a:r>
              <a:rPr lang="en-US" altLang="ja-JP" smtClean="0"/>
              <a:t>Level Two Text</a:t>
            </a:r>
          </a:p>
          <a:p>
            <a:pPr lvl="2"/>
            <a:r>
              <a:rPr lang="en-US" altLang="ja-JP" smtClean="0"/>
              <a:t>Level Three Text</a:t>
            </a:r>
          </a:p>
          <a:p>
            <a:pPr lvl="3"/>
            <a:r>
              <a:rPr lang="en-US" altLang="ja-JP" smtClean="0"/>
              <a:t>Level Four Text</a:t>
            </a:r>
          </a:p>
          <a:p>
            <a:pPr lvl="4"/>
            <a:r>
              <a:rPr lang="en-US" altLang="ja-JP" smtClean="0"/>
              <a:t>Level Five Text</a:t>
            </a:r>
          </a:p>
        </p:txBody>
      </p:sp>
      <p:sp>
        <p:nvSpPr>
          <p:cNvPr id="2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3851" y="6524725"/>
            <a:ext cx="1223963" cy="2889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0000" tIns="46800" rIns="91440" bIns="45720" numCol="1" anchor="ctr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CD9BF6-97D7-4AF6-911C-484186373EA0}" type="slidenum">
              <a:rPr lang="ja-JP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1547814" y="76200"/>
            <a:ext cx="24987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</a:defRPr>
            </a:lvl9pPr>
          </a:lstStyle>
          <a:p>
            <a:pPr>
              <a:defRPr/>
            </a:pPr>
            <a:r>
              <a:rPr lang="en-US" altLang="en-US" sz="1400" dirty="0" smtClean="0">
                <a:solidFill>
                  <a:prstClr val="white"/>
                </a:solidFill>
                <a:latin typeface="Arial"/>
              </a:rPr>
              <a:t>INTELLIGENCE, Ltd</a:t>
            </a:r>
            <a:endParaRPr lang="en-US" altLang="en-US" sz="1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V="1">
            <a:off x="1547813" y="152400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 flipV="1">
            <a:off x="1547813" y="6513513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-3175" y="404813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11113" y="6489700"/>
            <a:ext cx="9144000" cy="0"/>
          </a:xfrm>
          <a:prstGeom prst="line">
            <a:avLst/>
          </a:prstGeom>
          <a:noFill/>
          <a:ln w="6350">
            <a:solidFill>
              <a:srgbClr val="101177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265113" y="1123950"/>
            <a:ext cx="86407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/>
          <a:lstStyle/>
          <a:p>
            <a:pPr>
              <a:defRPr/>
            </a:pPr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37" name="Picture 52" descr="A02ブランドロゴ基本形反転"/>
          <p:cNvPicPr>
            <a:picLocks noChangeAspect="1" noChangeArrowheads="1"/>
          </p:cNvPicPr>
          <p:nvPr/>
        </p:nvPicPr>
        <p:blipFill>
          <a:blip r:embed="rId9"/>
          <a:srcRect l="6956" t="16060" r="6956" b="16060"/>
          <a:stretch>
            <a:fillRect/>
          </a:stretch>
        </p:blipFill>
        <p:spPr bwMode="auto">
          <a:xfrm>
            <a:off x="7942263" y="0"/>
            <a:ext cx="1098550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7"/>
          <p:cNvSpPr txBox="1">
            <a:spLocks noChangeArrowheads="1"/>
          </p:cNvSpPr>
          <p:nvPr/>
        </p:nvSpPr>
        <p:spPr bwMode="auto">
          <a:xfrm>
            <a:off x="6815192" y="6592988"/>
            <a:ext cx="1960793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Times" pitchFamily="18" charset="0"/>
                <a:ea typeface="メイリオ" pitchFamily="50" charset="-128"/>
                <a:cs typeface="メイリオ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700" dirty="0" smtClean="0">
                <a:solidFill>
                  <a:prstClr val="white"/>
                </a:solidFill>
                <a:latin typeface="Arial"/>
              </a:rPr>
              <a:t>© INTELLIGENCE, Ltd. All Rights Reserved.</a:t>
            </a:r>
          </a:p>
        </p:txBody>
      </p:sp>
      <p:sp>
        <p:nvSpPr>
          <p:cNvPr id="31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1676400" y="6534150"/>
            <a:ext cx="5486400" cy="323850"/>
          </a:xfrm>
          <a:prstGeom prst="rect">
            <a:avLst/>
          </a:prstGeom>
        </p:spPr>
        <p:txBody>
          <a:bodyPr/>
          <a:lstStyle>
            <a:lvl1pPr>
              <a:defRPr sz="800" dirty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 |  </a:t>
            </a:r>
            <a:fld id="{D84C4565-56BD-4054-B8E2-BDDAD0EC2B53}" type="datetime5">
              <a:rPr lang="en-US">
                <a:solidFill>
                  <a:prstClr val="white"/>
                </a:solidFill>
              </a:rPr>
              <a:pPr>
                <a:defRPr/>
              </a:pPr>
              <a:t>31-Oct-14</a:t>
            </a:fld>
            <a:r>
              <a:rPr lang="en-US" dirty="0">
                <a:solidFill>
                  <a:prstClr val="white"/>
                </a:solidFill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57478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000" b="1">
          <a:solidFill>
            <a:srgbClr val="101177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ＭＳ ゴシック" pitchFamily="49" charset="-128"/>
          <a:ea typeface="ＭＳ ゴシック" pitchFamily="49" charset="-128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120000"/>
        <a:buFont typeface="Wingdings" pitchFamily="2" charset="2"/>
        <a:buChar char=""/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Wingdings 3" pitchFamily="18" charset="2"/>
        <a:buChar char=""/>
        <a:defRPr kumimoji="1" sz="1300">
          <a:solidFill>
            <a:schemeClr val="tx1"/>
          </a:solidFill>
          <a:latin typeface="+mn-lt"/>
          <a:ea typeface="+mn-ea"/>
        </a:defRPr>
      </a:lvl2pPr>
      <a:lvl3pPr marL="811213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3pPr>
      <a:lvl4pPr marL="1074738" indent="-182563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80000"/>
        <a:buFont typeface="Arial" charset="0"/>
        <a:buChar char="&gt;"/>
        <a:defRPr kumimoji="1" sz="1300">
          <a:solidFill>
            <a:schemeClr val="tx1"/>
          </a:solidFill>
          <a:latin typeface="+mn-lt"/>
          <a:ea typeface="+mn-ea"/>
        </a:defRPr>
      </a:lvl4pPr>
      <a:lvl5pPr marL="1349375" indent="-184150" algn="l" rtl="0" eaLnBrk="0" fontAlgn="base" hangingPunct="0">
        <a:spcBef>
          <a:spcPct val="20000"/>
        </a:spcBef>
        <a:spcAft>
          <a:spcPct val="0"/>
        </a:spcAft>
        <a:buClr>
          <a:srgbClr val="101177"/>
        </a:buClr>
        <a:buSzPct val="90000"/>
        <a:buFont typeface="Arial" charset="0"/>
        <a:buChar char="–"/>
        <a:defRPr kumimoji="1" sz="13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タイトル 1"/>
          <p:cNvSpPr>
            <a:spLocks noGrp="1"/>
          </p:cNvSpPr>
          <p:nvPr>
            <p:ph type="ctrTitle" sz="quarter"/>
          </p:nvPr>
        </p:nvSpPr>
        <p:spPr>
          <a:xfrm>
            <a:off x="827138" y="2275582"/>
            <a:ext cx="7489825" cy="1441450"/>
          </a:xfrm>
        </p:spPr>
        <p:txBody>
          <a:bodyPr/>
          <a:lstStyle/>
          <a:p>
            <a:pPr algn="ctr" eaLnBrk="1" hangingPunct="1"/>
            <a:r>
              <a:rPr lang="en-US" altLang="ja-JP" sz="4000" b="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Vietnamese and </a:t>
            </a:r>
            <a:br>
              <a:rPr lang="en-US" altLang="ja-JP" sz="4000" b="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sz="4000" b="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Japanese </a:t>
            </a:r>
            <a:br>
              <a:rPr lang="en-US" altLang="ja-JP" sz="4000" b="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sz="4000" b="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understand mutual</a:t>
            </a:r>
            <a:br>
              <a:rPr lang="en-US" altLang="ja-JP" sz="4000" b="0" dirty="0" smtClean="0">
                <a:solidFill>
                  <a:schemeClr val="tx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endParaRPr lang="en-US" altLang="ja-JP" sz="2400" b="0" dirty="0" smtClean="0">
              <a:solidFill>
                <a:srgbClr val="FF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1986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1882775" y="4403204"/>
            <a:ext cx="7261225" cy="824841"/>
          </a:xfrm>
        </p:spPr>
        <p:txBody>
          <a:bodyPr/>
          <a:lstStyle/>
          <a:p>
            <a:pPr eaLnBrk="1" hangingPunct="1"/>
            <a:r>
              <a:rPr lang="en-US" altLang="ja-JP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2014/10/27</a:t>
            </a:r>
          </a:p>
          <a:p>
            <a:pPr eaLnBrk="1" hangingPunct="1"/>
            <a:r>
              <a:rPr lang="en-US" altLang="ja-JP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IBS Vietnam – Dang Ngoc Duc</a:t>
            </a:r>
          </a:p>
          <a:p>
            <a:pPr eaLnBrk="1" hangingPunct="1"/>
            <a:r>
              <a:rPr lang="en-US" altLang="ja-JP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IBS Okinawa – </a:t>
            </a:r>
            <a:r>
              <a:rPr lang="en-US" altLang="ja-JP" dirty="0" err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Kensaku</a:t>
            </a:r>
            <a:r>
              <a:rPr lang="en-US" altLang="ja-JP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Yamane</a:t>
            </a:r>
          </a:p>
        </p:txBody>
      </p:sp>
      <p:sp>
        <p:nvSpPr>
          <p:cNvPr id="2" name="正方形/長方形 1"/>
          <p:cNvSpPr/>
          <p:nvPr/>
        </p:nvSpPr>
        <p:spPr>
          <a:xfrm rot="1365239">
            <a:off x="6081510" y="1510537"/>
            <a:ext cx="2154303" cy="792088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 smtClean="0">
                <a:solidFill>
                  <a:srgbClr val="FF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Confidential</a:t>
            </a:r>
          </a:p>
          <a:p>
            <a:pPr algn="ctr"/>
            <a:r>
              <a:rPr lang="en-US" altLang="ja-JP" sz="1800" dirty="0" smtClean="0">
                <a:solidFill>
                  <a:srgbClr val="FF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Only IBSV, IBSO</a:t>
            </a:r>
            <a:endParaRPr kumimoji="1" lang="ja-JP" altLang="en-US" sz="1800" dirty="0" smtClean="0">
              <a:solidFill>
                <a:srgbClr val="FF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10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good characteristic"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95535" y="1266659"/>
            <a:ext cx="858983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/>
              <a:t>The enthusiastic characteristic</a:t>
            </a:r>
            <a:r>
              <a:rPr lang="en-US" altLang="ja-JP" sz="2000" dirty="0" smtClean="0"/>
              <a:t>.</a:t>
            </a:r>
          </a:p>
          <a:p>
            <a:r>
              <a:rPr lang="ja-JP" altLang="en-US" sz="2000" dirty="0"/>
              <a:t>⇒ </a:t>
            </a:r>
            <a:r>
              <a:rPr lang="en-US" altLang="ja-JP" sz="1800" dirty="0" smtClean="0"/>
              <a:t>VN member always welcome and implement tasks assigned.</a:t>
            </a:r>
            <a:endParaRPr lang="en-US" altLang="ja-JP" sz="1800" dirty="0"/>
          </a:p>
          <a:p>
            <a:r>
              <a:rPr lang="ja-JP" altLang="en-US" sz="2000" dirty="0" smtClean="0"/>
              <a:t>　  ベトナムの人は熱狂的な性格だ。</a:t>
            </a:r>
            <a:endParaRPr lang="en-US" altLang="ja-JP" sz="2000" dirty="0" smtClean="0"/>
          </a:p>
          <a:p>
            <a:r>
              <a:rPr lang="ja-JP" altLang="en-US" sz="2000" dirty="0"/>
              <a:t>　 </a:t>
            </a:r>
            <a:r>
              <a:rPr lang="ja-JP" altLang="en-US" sz="2000" dirty="0" smtClean="0"/>
              <a:t> ベトナムのメンバーはいつでも喜んでアサインされたタスクをこなす。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http://en.maciejrajk.eu/wp-content/uploads/2012/09/Enthusiasm_is_contagio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920"/>
            <a:ext cx="31683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01397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92%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31441"/>
              </p:ext>
            </p:extLst>
          </p:nvPr>
        </p:nvGraphicFramePr>
        <p:xfrm>
          <a:off x="6506634" y="4725144"/>
          <a:ext cx="2370358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94%</a:t>
                      </a:r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78%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3707904" y="607355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 smtClean="0">
                <a:latin typeface="+mn-lt"/>
                <a:ea typeface="+mn-ea"/>
              </a:rPr>
              <a:t>Agree 1st Sentence </a:t>
            </a:r>
            <a:r>
              <a:rPr lang="ja-JP" altLang="en-US" sz="1400" dirty="0" smtClean="0">
                <a:latin typeface="+mn-lt"/>
                <a:ea typeface="+mn-ea"/>
              </a:rPr>
              <a:t>→</a:t>
            </a:r>
            <a:endParaRPr kumimoji="1" lang="ja-JP" altLang="en-US" sz="1400" dirty="0" smtClean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399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11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good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responsibility"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Try </a:t>
            </a:r>
            <a:r>
              <a:rPr lang="en-US" altLang="ja-JP" sz="2000" dirty="0"/>
              <a:t>to </a:t>
            </a:r>
            <a:r>
              <a:rPr lang="en-US" altLang="ja-JP" sz="2000" dirty="0" smtClean="0"/>
              <a:t>finish </a:t>
            </a:r>
            <a:r>
              <a:rPr lang="en-US" altLang="ja-JP" sz="2000" dirty="0"/>
              <a:t>the task </a:t>
            </a:r>
            <a:r>
              <a:rPr lang="en-US" altLang="ja-JP" sz="2000" dirty="0" smtClean="0"/>
              <a:t>in </a:t>
            </a:r>
            <a:r>
              <a:rPr lang="en-US" altLang="ja-JP" sz="2000" dirty="0"/>
              <a:t>responsible for </a:t>
            </a:r>
            <a:r>
              <a:rPr lang="en-US" altLang="ja-JP" sz="2000" dirty="0" smtClean="0"/>
              <a:t>deadline.</a:t>
            </a:r>
          </a:p>
          <a:p>
            <a:r>
              <a:rPr lang="ja-JP" altLang="en-US" sz="2000" dirty="0"/>
              <a:t>⇒ </a:t>
            </a:r>
            <a:r>
              <a:rPr lang="en-US" altLang="ja-JP" sz="1800" dirty="0" smtClean="0"/>
              <a:t>If the project need to work OT, VN member can work OK to kept deadline.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任せられたタスクを期限内に終わらせようとする。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必要ならば残業もする。</a:t>
            </a:r>
            <a:endParaRPr lang="en-US" altLang="ja-JP" sz="1800" dirty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3074" name="Picture 2" descr="C:\Users\dang.ngoc.duc\Desktop\images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68" y="2545654"/>
            <a:ext cx="380842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646872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85%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15%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807293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39%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61%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6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12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smart and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high skills"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Vietnamese member have high skills.</a:t>
            </a:r>
            <a:endParaRPr lang="en-US" altLang="ja-JP" sz="2000" dirty="0"/>
          </a:p>
          <a:p>
            <a:r>
              <a:rPr lang="ja-JP" altLang="en-US" sz="2000" dirty="0"/>
              <a:t>⇒ </a:t>
            </a:r>
            <a:r>
              <a:rPr lang="en-US" altLang="ja-JP" sz="1800" dirty="0" smtClean="0"/>
              <a:t>VN member can resolved the complex tasks and improve the performance speed better.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ベトナムのメンバーは高い技術力を持っている。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複雑なタスクでも解決できる</a:t>
            </a:r>
            <a:r>
              <a:rPr lang="en-US" altLang="ja-JP" sz="1800" dirty="0" smtClean="0"/>
              <a:t>(</a:t>
            </a:r>
            <a:r>
              <a:rPr lang="ja-JP" altLang="en-US" sz="1800" dirty="0" smtClean="0"/>
              <a:t>パフォーマンス改善もできる</a:t>
            </a:r>
            <a:r>
              <a:rPr lang="en-US" altLang="ja-JP" sz="1800" dirty="0" smtClean="0"/>
              <a:t>)</a:t>
            </a:r>
            <a:endParaRPr lang="en-US" altLang="ja-JP" sz="2000" dirty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4098" name="Picture 2" descr="C:\Users\dang.ngoc.duc\Desktop\images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16994"/>
            <a:ext cx="3888432" cy="24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14577"/>
              </p:ext>
            </p:extLst>
          </p:nvPr>
        </p:nvGraphicFramePr>
        <p:xfrm>
          <a:off x="273249" y="5150698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80%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20%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92763"/>
              </p:ext>
            </p:extLst>
          </p:nvPr>
        </p:nvGraphicFramePr>
        <p:xfrm>
          <a:off x="6372200" y="5150698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2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13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smart and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good ideas"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Contribution ideas </a:t>
            </a:r>
            <a:r>
              <a:rPr lang="en-US" altLang="ja-JP" sz="2000" dirty="0"/>
              <a:t>to </a:t>
            </a:r>
            <a:r>
              <a:rPr lang="en-US" altLang="ja-JP" sz="2000" dirty="0" smtClean="0"/>
              <a:t>improve the project. </a:t>
            </a:r>
          </a:p>
          <a:p>
            <a:r>
              <a:rPr lang="ja-JP" altLang="en-US" sz="2000" dirty="0"/>
              <a:t>⇒ </a:t>
            </a:r>
            <a:r>
              <a:rPr lang="en-US" altLang="ja-JP" sz="1800" dirty="0" smtClean="0"/>
              <a:t>VN member contributed the ideas and make the ideas come true on the project.</a:t>
            </a:r>
          </a:p>
          <a:p>
            <a:r>
              <a:rPr lang="ja-JP" altLang="en-US" sz="1800" dirty="0"/>
              <a:t>　ベトナムメンバーは</a:t>
            </a:r>
            <a:r>
              <a:rPr lang="ja-JP" altLang="en-US" sz="1800" dirty="0" smtClean="0"/>
              <a:t>プロジェクトを改善するアイデアをだし、実行し貢献する</a:t>
            </a:r>
            <a:endParaRPr lang="en-US" altLang="ja-JP" sz="1800" dirty="0" smtClean="0"/>
          </a:p>
          <a:p>
            <a:r>
              <a:rPr lang="ja-JP" altLang="en-US" sz="1800" dirty="0"/>
              <a:t>　</a:t>
            </a:r>
            <a:endParaRPr lang="en-US" altLang="ja-JP" sz="1800" dirty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5122" name="Picture 2" descr="C:\Users\dang.ngoc.duc\Desktop\group brainstor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79" y="2575713"/>
            <a:ext cx="4174637" cy="28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87325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77%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23%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86214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94%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22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14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not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punctual"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Have </a:t>
            </a:r>
            <a:r>
              <a:rPr lang="en-US" altLang="ja-JP" sz="2000" dirty="0"/>
              <a:t>not appreciate about organizational work and </a:t>
            </a:r>
            <a:r>
              <a:rPr lang="en-US" altLang="ja-JP" sz="2000" dirty="0" smtClean="0"/>
              <a:t>discipline.</a:t>
            </a:r>
          </a:p>
          <a:p>
            <a:r>
              <a:rPr lang="ja-JP" altLang="en-US" sz="2000" dirty="0"/>
              <a:t>⇒ </a:t>
            </a:r>
            <a:r>
              <a:rPr lang="en-US" altLang="ja-JP" sz="1800" dirty="0" smtClean="0"/>
              <a:t>When project schedule is strict, some member absented and did not work for recovery</a:t>
            </a:r>
            <a:r>
              <a:rPr lang="en-US" altLang="ja-JP" sz="2000" dirty="0" smtClean="0"/>
              <a:t>.</a:t>
            </a:r>
          </a:p>
          <a:p>
            <a:r>
              <a:rPr lang="en-US" altLang="ja-JP" sz="1800" dirty="0" smtClean="0"/>
              <a:t>Some member did not kept the rule of project and guideline.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組織の規律を守らないことがある。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スケジュールが厳しい状態でも休むことがあるし、リカバリしょうとしない。</a:t>
            </a:r>
            <a:endParaRPr lang="en-US" altLang="ja-JP" sz="1800" dirty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146" name="Picture 2" descr="C:\Users\dang.ngoc.duc\Desktop\ergonomics4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9"/>
          <a:stretch/>
        </p:blipFill>
        <p:spPr bwMode="auto">
          <a:xfrm>
            <a:off x="1854946" y="2796806"/>
            <a:ext cx="5112568" cy="22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31535"/>
              </p:ext>
            </p:extLst>
          </p:nvPr>
        </p:nvGraphicFramePr>
        <p:xfrm>
          <a:off x="273249" y="5090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69%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31%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50942"/>
              </p:ext>
            </p:extLst>
          </p:nvPr>
        </p:nvGraphicFramePr>
        <p:xfrm>
          <a:off x="6372200" y="5090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61%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39%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12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15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not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suitable performance."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Vietnam </a:t>
            </a:r>
            <a:r>
              <a:rPr lang="en-US" altLang="ja-JP" sz="2000" dirty="0"/>
              <a:t>member is not working </a:t>
            </a:r>
            <a:r>
              <a:rPr lang="en-US" altLang="ja-JP" sz="2000" dirty="0" smtClean="0"/>
              <a:t>hard</a:t>
            </a:r>
            <a:r>
              <a:rPr lang="en-US" altLang="ja-JP" sz="2000" dirty="0"/>
              <a:t>.</a:t>
            </a:r>
            <a:endParaRPr lang="en-US" altLang="ja-JP" sz="2000" dirty="0" smtClean="0"/>
          </a:p>
          <a:p>
            <a:r>
              <a:rPr lang="ja-JP" altLang="en-US" sz="2000" dirty="0"/>
              <a:t>⇒ </a:t>
            </a:r>
            <a:r>
              <a:rPr lang="en-US" altLang="ja-JP" sz="1800" dirty="0" smtClean="0"/>
              <a:t>VN member’s performance is not suitable with high skill</a:t>
            </a:r>
            <a:r>
              <a:rPr lang="en-US" altLang="ja-JP" sz="2000" dirty="0" smtClean="0"/>
              <a:t>.</a:t>
            </a:r>
            <a:r>
              <a:rPr lang="en-US" altLang="ja-JP" sz="1800" dirty="0" smtClean="0"/>
              <a:t> This task is easy but why VN member need more long time.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ベトナムメンバーは一生懸命働かない。</a:t>
            </a:r>
            <a:endParaRPr lang="en-US" altLang="ja-JP" sz="1800" dirty="0" smtClean="0"/>
          </a:p>
          <a:p>
            <a:r>
              <a:rPr lang="ja-JP" altLang="en-US" sz="1800" dirty="0"/>
              <a:t>　</a:t>
            </a:r>
            <a:r>
              <a:rPr lang="ja-JP" altLang="en-US" sz="1800" dirty="0" smtClean="0"/>
              <a:t>　</a:t>
            </a:r>
            <a:endParaRPr lang="en-US" altLang="ja-JP" sz="2000" dirty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7170" name="Picture 2" descr="C:\Users\dang.ngoc.duc\Desktop\111003_r21338_g2048-8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52936"/>
            <a:ext cx="2304256" cy="31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472980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15%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85%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91486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89%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4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16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not reliable"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Vietnam </a:t>
            </a:r>
            <a:r>
              <a:rPr lang="en-US" altLang="ja-JP" sz="2000" dirty="0"/>
              <a:t>member is not reliable to assign importance </a:t>
            </a:r>
            <a:r>
              <a:rPr lang="en-US" altLang="ja-JP" sz="2000" dirty="0" smtClean="0"/>
              <a:t>task.</a:t>
            </a:r>
          </a:p>
          <a:p>
            <a:r>
              <a:rPr lang="ja-JP" altLang="en-US" sz="2000" dirty="0"/>
              <a:t>⇒ </a:t>
            </a:r>
            <a:r>
              <a:rPr lang="en-US" altLang="ja-JP" sz="1800" dirty="0"/>
              <a:t>T</a:t>
            </a:r>
            <a:r>
              <a:rPr lang="en-US" altLang="ja-JP" sz="1800" dirty="0" smtClean="0"/>
              <a:t>his is importance task so Japan member should implement it. VN member is not enough and do not understand to implement it.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ベトナムのメンバーは重要なタスクを任せられるほど信用できない。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重要なタスクは日本のメンバーが担当する。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</a:t>
            </a:r>
            <a:endParaRPr lang="en-US" altLang="ja-JP" sz="1800" dirty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8195" name="Picture 3" descr="C:\Users\dang.ngoc.duc\Desktop\images (4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356992"/>
            <a:ext cx="3114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167551"/>
              </p:ext>
            </p:extLst>
          </p:nvPr>
        </p:nvGraphicFramePr>
        <p:xfrm>
          <a:off x="273249" y="5131648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23%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77%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93981"/>
              </p:ext>
            </p:extLst>
          </p:nvPr>
        </p:nvGraphicFramePr>
        <p:xfrm>
          <a:off x="6372200" y="5131648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17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“Vietnam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 is not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careful"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Vietnam member is not careful and the quality is degrade.</a:t>
            </a:r>
          </a:p>
          <a:p>
            <a:r>
              <a:rPr lang="ja-JP" altLang="en-US" sz="2000" dirty="0" smtClean="0"/>
              <a:t>⇒ </a:t>
            </a:r>
            <a:r>
              <a:rPr lang="en-US" altLang="ja-JP" sz="1800" dirty="0" smtClean="0"/>
              <a:t>Why VN member fixed this bug and another the bug occurred. Did they test all case?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ベトナムメンバーは注意深くなく時折デグレを起こす。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なんで直したのに別のバグをつくるんだろう？ちゃんとテストした？</a:t>
            </a:r>
            <a:endParaRPr lang="en-US" altLang="ja-JP" sz="1800" dirty="0" smtClean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9218" name="Picture 2" descr="C:\Users\dang.ngoc.duc\Desktop\download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5" y="2636912"/>
            <a:ext cx="2664296" cy="231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dang.ngoc.duc\Desktop\download (3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36912"/>
            <a:ext cx="3044311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015911" y="3543498"/>
            <a:ext cx="576064" cy="504056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8845"/>
              </p:ext>
            </p:extLst>
          </p:nvPr>
        </p:nvGraphicFramePr>
        <p:xfrm>
          <a:off x="273249" y="5131648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31%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69%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5341"/>
              </p:ext>
            </p:extLst>
          </p:nvPr>
        </p:nvGraphicFramePr>
        <p:xfrm>
          <a:off x="6372200" y="5131648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56%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36512" y="2721620"/>
            <a:ext cx="9144000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Japanese</a:t>
            </a:r>
            <a:r>
              <a:rPr lang="en-US" altLang="ja-JP" sz="3600" dirty="0">
                <a:solidFill>
                  <a:schemeClr val="bg1"/>
                </a:solidFill>
              </a:rPr>
              <a:t> </a:t>
            </a:r>
          </a:p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</a:rPr>
              <a:t>as </a:t>
            </a:r>
            <a:r>
              <a:rPr lang="en-US" altLang="ja-JP" sz="3600" dirty="0">
                <a:solidFill>
                  <a:schemeClr val="bg1"/>
                </a:solidFill>
              </a:rPr>
              <a:t>viewed from the </a:t>
            </a:r>
            <a:r>
              <a:rPr lang="en-US" altLang="ja-JP" sz="3600" dirty="0" smtClean="0">
                <a:solidFill>
                  <a:schemeClr val="bg1"/>
                </a:solidFill>
              </a:rPr>
              <a:t>Vietnamese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18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6971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19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as viewed from the Vietnamese</a:t>
            </a:r>
            <a:b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famous for the diligent and great working attitude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1800" dirty="0"/>
              <a:t>Japanese people famous for the diligent and great working attitude. </a:t>
            </a:r>
            <a:endParaRPr lang="en-US" altLang="ja-JP" sz="1800" dirty="0" smtClean="0"/>
          </a:p>
          <a:p>
            <a:r>
              <a:rPr lang="ja-JP" altLang="en-US" sz="1800" dirty="0"/>
              <a:t>⇒ </a:t>
            </a:r>
            <a:r>
              <a:rPr lang="en-US" altLang="ja-JP" sz="1800" dirty="0" smtClean="0"/>
              <a:t>They </a:t>
            </a:r>
            <a:r>
              <a:rPr lang="en-US" altLang="ja-JP" sz="1800" dirty="0"/>
              <a:t>work so hard and full responsibility, team work skill, high value in working</a:t>
            </a:r>
            <a:r>
              <a:rPr lang="en-US" altLang="ja-JP" sz="1800" dirty="0" smtClean="0"/>
              <a:t>.</a:t>
            </a:r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日本人は</a:t>
            </a:r>
            <a:r>
              <a:rPr lang="en-US" altLang="ja-JP" sz="1800" dirty="0" smtClean="0"/>
              <a:t> </a:t>
            </a:r>
            <a:r>
              <a:rPr lang="ja-JP" altLang="en-US" sz="1800" dirty="0" smtClean="0"/>
              <a:t>勤勉で働く姿勢がすばらしいと有名。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一生懸命働き、責任感もつよい。チームで働くスキルも高い。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</a:t>
            </a:r>
            <a:endParaRPr lang="en-US" altLang="ja-JP" sz="1800" dirty="0" smtClean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C:\Users\dang.ngoc.duc\Desktop\03042014_lamthemtainh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2468069"/>
            <a:ext cx="2443162" cy="22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g.ngoc.duc\Desktop\lam_the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10" y="2468070"/>
            <a:ext cx="2577826" cy="22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ng.ngoc.duc\Desktop\7404A35B-A7C5-4B2A-9A0B-45EAF02FD4DF_mw800_s-620x4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53980"/>
            <a:ext cx="2448272" cy="224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7714" y="4844334"/>
            <a:ext cx="244316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They always return even 1yen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18310" y="4844334"/>
            <a:ext cx="257782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They have high team work skill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6452" y="4844334"/>
            <a:ext cx="2443162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They always full responsibility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95145"/>
              </p:ext>
            </p:extLst>
          </p:nvPr>
        </p:nvGraphicFramePr>
        <p:xfrm>
          <a:off x="273249" y="5199023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77%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8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雲形吹き出し 3"/>
          <p:cNvSpPr/>
          <p:nvPr/>
        </p:nvSpPr>
        <p:spPr>
          <a:xfrm>
            <a:off x="827584" y="3094162"/>
            <a:ext cx="3888432" cy="2376264"/>
          </a:xfrm>
          <a:prstGeom prst="cloudCallout">
            <a:avLst>
              <a:gd name="adj1" fmla="val -39994"/>
              <a:gd name="adj2" fmla="val 4887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2224597" y="3454202"/>
            <a:ext cx="2045654" cy="1166933"/>
          </a:xfrm>
          <a:prstGeom prst="wedgeRectCallout">
            <a:avLst>
              <a:gd name="adj1" fmla="val -72978"/>
              <a:gd name="adj2" fmla="val -950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smtClean="0">
                <a:solidFill>
                  <a:schemeClr val="tx1"/>
                </a:solidFill>
              </a:rPr>
              <a:t>A-san is  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Good at Java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Productivity is high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Make high quality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Purpose of this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Document and Approach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36" name="テキスト ボックス 33"/>
          <p:cNvSpPr txBox="1">
            <a:spLocks noChangeArrowheads="1"/>
          </p:cNvSpPr>
          <p:nvPr/>
        </p:nvSpPr>
        <p:spPr bwMode="auto">
          <a:xfrm>
            <a:off x="230635" y="1196752"/>
            <a:ext cx="8589837" cy="189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</a:t>
            </a:r>
            <a:r>
              <a:rPr lang="ja-JP" altLang="en-US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and Vietnamese understand each other.</a:t>
            </a:r>
          </a:p>
          <a:p>
            <a:endParaRPr lang="en-US" altLang="ja-JP" sz="1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Approach</a:t>
            </a:r>
          </a:p>
          <a:p>
            <a:pPr marL="0" lvl="6" indent="444500">
              <a:buFont typeface="Wingdings" pitchFamily="2" charset="2"/>
              <a:buChar char="l"/>
            </a:pPr>
            <a:r>
              <a:rPr lang="en-US" altLang="ja-JP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 know that other people have image to us.</a:t>
            </a:r>
            <a:endParaRPr lang="en-US" altLang="ja-JP" sz="1800" dirty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en-US" altLang="ja-JP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 have an imagine to others. 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en-US" altLang="ja-JP" sz="18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By understanding the </a:t>
            </a:r>
            <a:r>
              <a:rPr lang="en-US" altLang="ja-JP" sz="18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difference compares </a:t>
            </a:r>
            <a:r>
              <a:rPr lang="en-US" altLang="ja-JP" sz="18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above, lead to mutual understanding.</a:t>
            </a:r>
            <a:endParaRPr lang="en-US" altLang="ja-JP" sz="1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302653" y="5363344"/>
            <a:ext cx="1224136" cy="1017984"/>
            <a:chOff x="5416232" y="2564904"/>
            <a:chExt cx="1224136" cy="1017984"/>
          </a:xfrm>
        </p:grpSpPr>
        <p:pic>
          <p:nvPicPr>
            <p:cNvPr id="1026" name="Picture 2" descr="C:\Users\kensaku.yamane\AppData\Local\Microsoft\Windows\Temporary Internet Files\Content.IE5\VDZVC75K\MC900434888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564904"/>
              <a:ext cx="752361" cy="752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テキスト ボックス 16"/>
            <p:cNvSpPr txBox="1"/>
            <p:nvPr/>
          </p:nvSpPr>
          <p:spPr>
            <a:xfrm>
              <a:off x="5416232" y="3275111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9pPr>
            </a:lstStyle>
            <a:p>
              <a:pPr algn="ctr"/>
              <a:r>
                <a:rPr lang="en-US" altLang="ja-JP" sz="1400" dirty="0" smtClean="0">
                  <a:latin typeface="+mn-lt"/>
                  <a:ea typeface="+mn-ea"/>
                </a:rPr>
                <a:t>A-san</a:t>
              </a:r>
              <a:endParaRPr kumimoji="1" lang="ja-JP" altLang="en-US" sz="1400" dirty="0" smtClean="0">
                <a:latin typeface="+mn-lt"/>
                <a:ea typeface="+mn-ea"/>
              </a:endParaRP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5406666" y="5395412"/>
            <a:ext cx="1224136" cy="939110"/>
            <a:chOff x="4839091" y="4227542"/>
            <a:chExt cx="1224136" cy="939110"/>
          </a:xfrm>
        </p:grpSpPr>
        <p:pic>
          <p:nvPicPr>
            <p:cNvPr id="7" name="Picture 4" descr="C:\Users\kensaku.yamane\Downloads\MC90043262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42" y="4227542"/>
              <a:ext cx="631333" cy="6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テキスト ボックス 16"/>
            <p:cNvSpPr txBox="1"/>
            <p:nvPr/>
          </p:nvSpPr>
          <p:spPr>
            <a:xfrm>
              <a:off x="4839091" y="4858875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9pPr>
            </a:lstStyle>
            <a:p>
              <a:pPr algn="ctr"/>
              <a:r>
                <a:rPr lang="en-US" altLang="ja-JP" sz="1400" dirty="0" smtClean="0">
                  <a:latin typeface="+mn-lt"/>
                  <a:ea typeface="+mn-ea"/>
                </a:rPr>
                <a:t>B-san</a:t>
              </a:r>
              <a:endParaRPr kumimoji="1" lang="ja-JP" altLang="en-US" sz="1400" dirty="0" smtClean="0">
                <a:latin typeface="+mn-lt"/>
                <a:ea typeface="+mn-ea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739210" y="3910216"/>
            <a:ext cx="1998222" cy="1048732"/>
            <a:chOff x="4532997" y="4227542"/>
            <a:chExt cx="1998222" cy="1048732"/>
          </a:xfrm>
        </p:grpSpPr>
        <p:pic>
          <p:nvPicPr>
            <p:cNvPr id="16" name="Picture 4" descr="C:\Users\kensaku.yamane\Downloads\MC90043262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42" y="4227542"/>
              <a:ext cx="631333" cy="6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4532997" y="4814609"/>
              <a:ext cx="1998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9pPr>
            </a:lstStyle>
            <a:p>
              <a:pPr algn="ctr"/>
              <a:r>
                <a:rPr lang="en-US" altLang="ja-JP" sz="1200" dirty="0" smtClean="0">
                  <a:latin typeface="+mn-lt"/>
                  <a:ea typeface="+mn-ea"/>
                </a:rPr>
                <a:t>B-san</a:t>
              </a:r>
            </a:p>
            <a:p>
              <a:pPr algn="ctr"/>
              <a:r>
                <a:rPr lang="en-US" altLang="ja-JP" sz="1200" dirty="0" smtClean="0">
                  <a:latin typeface="+mn-lt"/>
                  <a:ea typeface="+mn-ea"/>
                </a:rPr>
                <a:t>in</a:t>
              </a:r>
              <a:r>
                <a:rPr kumimoji="1" lang="en-US" altLang="ja-JP" sz="1200" dirty="0" smtClean="0">
                  <a:latin typeface="+mn-lt"/>
                  <a:ea typeface="+mn-ea"/>
                </a:rPr>
                <a:t> A-san </a:t>
              </a:r>
              <a:r>
                <a:rPr lang="en-US" altLang="ja-JP" sz="1200" dirty="0">
                  <a:solidFill>
                    <a:prstClr val="black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imagine </a:t>
              </a:r>
              <a:endParaRPr kumimoji="1" lang="ja-JP" altLang="en-US" sz="1200" dirty="0" smtClean="0">
                <a:latin typeface="+mn-lt"/>
                <a:ea typeface="+mn-ea"/>
              </a:endParaRPr>
            </a:p>
          </p:txBody>
        </p:sp>
      </p:grpSp>
      <p:sp>
        <p:nvSpPr>
          <p:cNvPr id="21" name="四角形吹き出し 20"/>
          <p:cNvSpPr/>
          <p:nvPr/>
        </p:nvSpPr>
        <p:spPr>
          <a:xfrm>
            <a:off x="6630802" y="3454202"/>
            <a:ext cx="2045654" cy="1166933"/>
          </a:xfrm>
          <a:prstGeom prst="wedgeRectCallout">
            <a:avLst>
              <a:gd name="adj1" fmla="val -70651"/>
              <a:gd name="adj2" fmla="val 10150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smtClean="0">
                <a:solidFill>
                  <a:schemeClr val="tx1"/>
                </a:solidFill>
              </a:rPr>
              <a:t>A-san is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>
                <a:solidFill>
                  <a:schemeClr val="tx1"/>
                </a:solidFill>
              </a:rPr>
              <a:t>G</a:t>
            </a:r>
            <a:r>
              <a:rPr lang="en-US" altLang="ja-JP" sz="1200" dirty="0" smtClean="0">
                <a:solidFill>
                  <a:schemeClr val="tx1"/>
                </a:solidFill>
              </a:rPr>
              <a:t>ood at Java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Productivity is bit high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But quality is bad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374530" y="3910216"/>
            <a:ext cx="2155403" cy="0"/>
          </a:xfrm>
          <a:prstGeom prst="straightConnector1">
            <a:avLst/>
          </a:prstGeom>
          <a:ln w="25400">
            <a:solidFill>
              <a:srgbClr val="10299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V="1">
            <a:off x="4355976" y="4199254"/>
            <a:ext cx="2173957" cy="21834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4374530" y="4458947"/>
            <a:ext cx="2155403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/>
          <p:cNvGrpSpPr/>
          <p:nvPr/>
        </p:nvGrpSpPr>
        <p:grpSpPr>
          <a:xfrm>
            <a:off x="4965639" y="4541578"/>
            <a:ext cx="216024" cy="190822"/>
            <a:chOff x="323528" y="3356992"/>
            <a:chExt cx="648072" cy="648072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323528" y="3356992"/>
              <a:ext cx="648072" cy="64807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H="1">
              <a:off x="323528" y="3356992"/>
              <a:ext cx="648072" cy="64807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ドーナツ 34"/>
          <p:cNvSpPr/>
          <p:nvPr/>
        </p:nvSpPr>
        <p:spPr>
          <a:xfrm>
            <a:off x="4947518" y="3635288"/>
            <a:ext cx="229343" cy="224252"/>
          </a:xfrm>
          <a:prstGeom prst="donut">
            <a:avLst>
              <a:gd name="adj" fmla="val 8348"/>
            </a:avLst>
          </a:prstGeom>
          <a:solidFill>
            <a:schemeClr val="tx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196540" y="4497283"/>
            <a:ext cx="107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0000"/>
                </a:solidFill>
                <a:latin typeface="+mn-lt"/>
                <a:ea typeface="+mn-ea"/>
              </a:rPr>
              <a:t>difference</a:t>
            </a:r>
            <a:endParaRPr kumimoji="1" lang="ja-JP" altLang="en-US" sz="140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196540" y="3602439"/>
            <a:ext cx="76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2"/>
                </a:solidFill>
                <a:latin typeface="+mn-lt"/>
                <a:ea typeface="+mn-ea"/>
              </a:rPr>
              <a:t>Match</a:t>
            </a:r>
            <a:endParaRPr kumimoji="1" lang="ja-JP" altLang="en-US" sz="14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27" name="二等辺三角形 26"/>
          <p:cNvSpPr/>
          <p:nvPr/>
        </p:nvSpPr>
        <p:spPr>
          <a:xfrm>
            <a:off x="4947518" y="3977600"/>
            <a:ext cx="226834" cy="18655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196540" y="3919588"/>
            <a:ext cx="9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C000"/>
                </a:solidFill>
                <a:latin typeface="+mn-lt"/>
                <a:ea typeface="+mn-ea"/>
              </a:rPr>
              <a:t>Match?</a:t>
            </a:r>
            <a:endParaRPr kumimoji="1" lang="ja-JP" altLang="en-US" sz="1400" dirty="0" smtClean="0">
              <a:solidFill>
                <a:srgbClr val="FFC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2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20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viewed from the Vietnamese</a:t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also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have a good characters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8" name="テキスト ボックス 33"/>
          <p:cNvSpPr txBox="1">
            <a:spLocks noChangeArrowheads="1"/>
          </p:cNvSpPr>
          <p:nvPr/>
        </p:nvSpPr>
        <p:spPr bwMode="auto">
          <a:xfrm>
            <a:off x="329115" y="1124744"/>
            <a:ext cx="858983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/>
              <a:t>They also have a good characters such as courtesy, calm mood and friendly, polite in </a:t>
            </a:r>
            <a:r>
              <a:rPr lang="en-US" altLang="ja-JP" sz="2000" dirty="0" smtClean="0"/>
              <a:t>communication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/>
              <a:t>Japanese treat other people with respectfully</a:t>
            </a:r>
            <a:r>
              <a:rPr lang="en-US" altLang="ja-JP" sz="2000" dirty="0" smtClean="0"/>
              <a:t>.</a:t>
            </a:r>
          </a:p>
          <a:p>
            <a:r>
              <a:rPr lang="ja-JP" altLang="en-US" sz="2000" dirty="0" smtClean="0"/>
              <a:t>　  日本人は性格がよく礼儀正しい。穏やかで友好的。他人に敬意を持つ。</a:t>
            </a: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050" name="Picture 2" descr="C:\Users\dang.ngoc.duc\Desktop\large_07_2013_45_Kinh-nghiem-lam-viec-o-cac-cong-ty-Nhat-Ban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0" y="2636912"/>
            <a:ext cx="2581995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g.ngoc.duc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3"/>
            <a:ext cx="266429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ang.ngoc.duc\Desktop\F1080009 - Commercial banner inbetween two Sumo match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636912"/>
            <a:ext cx="2877666" cy="200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39551" y="4725145"/>
            <a:ext cx="2664295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They clean the seat after match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4141" y="4725145"/>
            <a:ext cx="2581994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They always are polite in communication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6136" y="4725145"/>
            <a:ext cx="2877666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They always have </a:t>
            </a:r>
            <a:r>
              <a:rPr lang="en-US" altLang="ja-JP" sz="1200" dirty="0">
                <a:solidFill>
                  <a:schemeClr val="tx1"/>
                </a:solidFill>
              </a:rPr>
              <a:t>a Bushido spirit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67960"/>
              </p:ext>
            </p:extLst>
          </p:nvPr>
        </p:nvGraphicFramePr>
        <p:xfrm>
          <a:off x="273249" y="5157193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96%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81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21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viewed from the Vietnamese</a:t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enjoy life (travel, cuisine)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Japanese enjoy life (go travel long time, made famous cuisine).</a:t>
            </a:r>
          </a:p>
          <a:p>
            <a:r>
              <a:rPr lang="ja-JP" altLang="en-US" sz="2000" dirty="0" smtClean="0"/>
              <a:t>　  日本人は生活を楽しんでいる。長期の旅行を楽しむ。ご馳走も有名。</a:t>
            </a:r>
            <a:endParaRPr lang="en-US" altLang="ja-JP" sz="2000" dirty="0" smtClean="0"/>
          </a:p>
          <a:p>
            <a:endParaRPr lang="en-US" altLang="ja-JP" sz="1800" dirty="0" smtClean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33" y="2043286"/>
            <a:ext cx="3388221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26895" y="4650035"/>
            <a:ext cx="2664295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Japanese go outbound </a:t>
            </a:r>
          </a:p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(thousand persons)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3" descr="C:\Users\dang.ngoc.duc\Desktop\foody-hokk-jpg-6354422677936633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69554"/>
            <a:ext cx="2494452" cy="23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ang.ngoc.duc\Desktop\foody-sushi-hokkaido-sachi-dong-du-6354663468833210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0" y="2043286"/>
            <a:ext cx="225807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076057" y="4653136"/>
            <a:ext cx="2664295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Japanese made famous cuisine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884332"/>
              </p:ext>
            </p:extLst>
          </p:nvPr>
        </p:nvGraphicFramePr>
        <p:xfrm>
          <a:off x="273249" y="5131648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6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22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viewed from the Vietnamese</a:t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is principle and make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something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become religion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/>
              <a:t>Japanese is principle and make </a:t>
            </a:r>
            <a:r>
              <a:rPr lang="en-US" altLang="ja-JP" sz="2000" dirty="0" smtClean="0"/>
              <a:t>something </a:t>
            </a:r>
            <a:r>
              <a:rPr lang="en-US" altLang="ja-JP" sz="2000" dirty="0"/>
              <a:t>become religion(ikebana, </a:t>
            </a:r>
            <a:r>
              <a:rPr lang="en-US" altLang="ja-JP" sz="2000" dirty="0" err="1"/>
              <a:t>chado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Karesansui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Chaniwa</a:t>
            </a:r>
            <a:r>
              <a:rPr lang="en-US" altLang="ja-JP" sz="2000" dirty="0"/>
              <a:t> and </a:t>
            </a:r>
            <a:r>
              <a:rPr lang="en-US" altLang="ja-JP" sz="2000" dirty="0" err="1"/>
              <a:t>Tsukiyama</a:t>
            </a:r>
            <a:r>
              <a:rPr lang="en-US" altLang="ja-JP" sz="2000" dirty="0" smtClean="0"/>
              <a:t>.).</a:t>
            </a:r>
          </a:p>
          <a:p>
            <a:r>
              <a:rPr lang="ja-JP" altLang="en-US" sz="2000" dirty="0"/>
              <a:t>　 </a:t>
            </a:r>
            <a:endParaRPr lang="en-US" altLang="ja-JP" sz="2000" dirty="0" smtClean="0"/>
          </a:p>
          <a:p>
            <a:endParaRPr lang="en-US" altLang="ja-JP" sz="1800" dirty="0" smtClean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5122" name="Picture 2" descr="C:\Users\dang.ngoc.duc\Desktop\3-11-2012_O&amp;I_0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52987"/>
            <a:ext cx="1944216" cy="23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ang.ngoc.duc\Desktop\tearesiz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2352987"/>
            <a:ext cx="2160240" cy="231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dang.ngoc.duc\Desktop\downl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390218"/>
            <a:ext cx="2232244" cy="22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ang.ngoc.duc\Desktop\download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390217"/>
            <a:ext cx="2098654" cy="22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47617" y="4745890"/>
            <a:ext cx="116008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Ikebana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39829" y="4745890"/>
            <a:ext cx="116008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err="1" smtClean="0">
                <a:solidFill>
                  <a:schemeClr val="tx1"/>
                </a:solidFill>
              </a:rPr>
              <a:t>chado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84168" y="4745890"/>
            <a:ext cx="151216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Japanese garden</a:t>
            </a:r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251730"/>
              </p:ext>
            </p:extLst>
          </p:nvPr>
        </p:nvGraphicFramePr>
        <p:xfrm>
          <a:off x="273249" y="514590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9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36512" y="2721620"/>
            <a:ext cx="9144000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ja-JP" sz="3600" dirty="0">
                <a:solidFill>
                  <a:prstClr val="white"/>
                </a:solidFill>
              </a:rPr>
              <a:t>Japanese Engineers </a:t>
            </a:r>
          </a:p>
          <a:p>
            <a:pPr algn="ctr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ja-JP" sz="3600" dirty="0" smtClean="0">
                <a:solidFill>
                  <a:prstClr val="white"/>
                </a:solidFill>
              </a:rPr>
              <a:t>as </a:t>
            </a:r>
            <a:r>
              <a:rPr lang="en-US" altLang="ja-JP" sz="3600" dirty="0">
                <a:solidFill>
                  <a:prstClr val="white"/>
                </a:solidFill>
              </a:rPr>
              <a:t>viewed from the </a:t>
            </a:r>
            <a:r>
              <a:rPr lang="en-US" altLang="ja-JP" sz="3600" dirty="0" smtClean="0">
                <a:solidFill>
                  <a:prstClr val="white"/>
                </a:solidFill>
              </a:rPr>
              <a:t>Vietnamese</a:t>
            </a:r>
            <a:endParaRPr lang="en-US" altLang="ja-JP" sz="3600" dirty="0">
              <a:solidFill>
                <a:prstClr val="white"/>
              </a:solidFill>
            </a:endParaRP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23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>
                <a:solidFill>
                  <a:prstClr val="white"/>
                </a:solidFill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ea typeface="Meiryo UI"/>
                <a:cs typeface="Meiryo UI"/>
              </a:rPr>
              <a:pPr/>
              <a:t>31-Oct-14</a:t>
            </a:fld>
            <a:r>
              <a:rPr lang="en-US" altLang="ja-JP">
                <a:solidFill>
                  <a:prstClr val="white"/>
                </a:solidFill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503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24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Engineers as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viewed from the Vietnamese</a:t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"Do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not answer yes or no clearly" or "always consult with supervisor“</a:t>
            </a:r>
            <a:endParaRPr lang="ja-JP" altLang="en-US" b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Japanese Engineers is waiting long time to decision.</a:t>
            </a:r>
          </a:p>
          <a:p>
            <a:pPr marL="342900" indent="-342900">
              <a:buFontTx/>
              <a:buChar char="-"/>
            </a:pPr>
            <a:r>
              <a:rPr lang="en-US" altLang="ja-JP" sz="2000" dirty="0"/>
              <a:t>And take more time to confirm what understand or not</a:t>
            </a:r>
          </a:p>
          <a:p>
            <a:r>
              <a:rPr lang="ja-JP" altLang="en-US" sz="2000" dirty="0" smtClean="0"/>
              <a:t>⇒ </a:t>
            </a:r>
            <a:r>
              <a:rPr lang="en-US" altLang="ja-JP" sz="2000" dirty="0" smtClean="0"/>
              <a:t>Vietnam member can not understand why it took long time. The waiting time is waste time.</a:t>
            </a:r>
          </a:p>
          <a:p>
            <a:r>
              <a:rPr lang="ja-JP" altLang="en-US" sz="2000" dirty="0"/>
              <a:t>　 </a:t>
            </a:r>
            <a:r>
              <a:rPr lang="ja-JP" altLang="en-US" sz="2000" dirty="0" smtClean="0"/>
              <a:t>日本のエンジニアは決定まで長く待つ。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 何かわかるかどうか確認するのに時間がかかる。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 ベトナムから見ると何故そんなに時間がかかるのか理解できない。</a:t>
            </a:r>
            <a:endParaRPr lang="en-US" altLang="ja-JP" sz="2000" dirty="0" smtClean="0"/>
          </a:p>
          <a:p>
            <a:r>
              <a:rPr lang="ja-JP" altLang="en-US" sz="2000" dirty="0"/>
              <a:t>　 </a:t>
            </a:r>
            <a:r>
              <a:rPr lang="ja-JP" altLang="en-US" sz="2000" dirty="0" smtClean="0"/>
              <a:t>時間の無駄じゃない？</a:t>
            </a:r>
            <a:endParaRPr lang="en-US" altLang="ja-JP" sz="2000" dirty="0" smtClean="0"/>
          </a:p>
          <a:p>
            <a:endParaRPr lang="en-US" altLang="ja-JP" sz="1800" dirty="0" smtClean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C:\Users\dang.ngoc.duc\Desktop\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09813"/>
            <a:ext cx="259228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g.ngoc.duc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10" y="4040695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94097"/>
              </p:ext>
            </p:extLst>
          </p:nvPr>
        </p:nvGraphicFramePr>
        <p:xfrm>
          <a:off x="273249" y="5157551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46%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05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25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Engineers as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viewed from the Vietnamese</a:t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people always respect the work environment</a:t>
            </a:r>
            <a:endParaRPr lang="ja-JP" altLang="en-US" b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Japanese Engineers is not talking when working, the </a:t>
            </a:r>
            <a:r>
              <a:rPr lang="en-US" altLang="ja-JP" sz="2000" dirty="0"/>
              <a:t>face look serious</a:t>
            </a:r>
            <a:r>
              <a:rPr lang="en-US" altLang="ja-JP" sz="2000" dirty="0" smtClean="0"/>
              <a:t>.</a:t>
            </a:r>
          </a:p>
          <a:p>
            <a:r>
              <a:rPr lang="ja-JP" altLang="en-US" sz="2000" dirty="0" smtClean="0"/>
              <a:t>⇒ </a:t>
            </a:r>
            <a:r>
              <a:rPr lang="en-US" altLang="ja-JP" sz="2000" dirty="0" smtClean="0"/>
              <a:t>Vietnam member think he is not friendly and not closely.</a:t>
            </a: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日本のエンジニアは仕事中話さない。表情はいつも真剣。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ベトナムのメンバーは友好的じゃない、身近じゃないように感じている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1800" dirty="0" smtClean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050" name="Picture 2" descr="C:\Users\dang.ngoc.duc\Desktop\images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33" y="2667055"/>
            <a:ext cx="3089646" cy="227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g.ngoc.duc\Desktop\images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79400"/>
            <a:ext cx="2952328" cy="226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020564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100%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26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Engineers as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viewed from the Vietnamese</a:t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people always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read paper books</a:t>
            </a:r>
            <a:endParaRPr lang="ja-JP" altLang="en-US" b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29115" y="1268760"/>
            <a:ext cx="8589837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Japanese Engineers read paper book to teach himself.</a:t>
            </a:r>
          </a:p>
          <a:p>
            <a:r>
              <a:rPr lang="ja-JP" altLang="en-US" sz="2000" dirty="0" smtClean="0"/>
              <a:t>⇒ </a:t>
            </a:r>
            <a:r>
              <a:rPr lang="en-US" altLang="ja-JP" sz="2000" dirty="0" smtClean="0"/>
              <a:t>Vietnam member think why he did not read e-book, it is cheaper and more easily to search.</a:t>
            </a:r>
          </a:p>
          <a:p>
            <a:r>
              <a:rPr lang="ja-JP" altLang="en-US" sz="2000" dirty="0"/>
              <a:t>　 </a:t>
            </a:r>
            <a:r>
              <a:rPr lang="ja-JP" altLang="en-US" sz="2000" dirty="0" smtClean="0"/>
              <a:t> 日本のエンジニアはいつも紙の本をみて学習している。</a:t>
            </a:r>
            <a:endParaRPr lang="en-US" altLang="ja-JP" sz="2000" dirty="0" smtClean="0"/>
          </a:p>
          <a:p>
            <a:r>
              <a:rPr lang="ja-JP" altLang="en-US" sz="2000" dirty="0"/>
              <a:t>　 </a:t>
            </a:r>
            <a:r>
              <a:rPr lang="ja-JP" altLang="en-US" sz="2000" dirty="0" smtClean="0"/>
              <a:t>  何故電子書籍にしないのか、安いし検索もできるのに。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1800" dirty="0" smtClean="0"/>
          </a:p>
          <a:p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3074" name="Picture 2" descr="C:\Users\dang.ngoc.duc\Desktop\images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57150"/>
            <a:ext cx="2684334" cy="199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ang.ngoc.duc\Desktop\138094c65ff61b3354_Reader_Comparison_v2_F_l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957150"/>
            <a:ext cx="3598887" cy="199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590484"/>
              </p:ext>
            </p:extLst>
          </p:nvPr>
        </p:nvGraphicFramePr>
        <p:xfrm>
          <a:off x="273249" y="5117390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38%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62%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0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0" y="2721620"/>
            <a:ext cx="9180512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From Japan</a:t>
            </a:r>
            <a:endParaRPr lang="en-US" altLang="ja-JP" sz="3600" dirty="0" smtClean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27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2646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0" y="2721620"/>
            <a:ext cx="9180512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</a:p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[Vietnamese thinking about </a:t>
            </a:r>
            <a:r>
              <a:rPr lang="en-US" altLang="ja-JP" sz="36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Japanese]</a:t>
            </a: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28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5143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29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>
          <a:xfrm>
            <a:off x="251520" y="404664"/>
            <a:ext cx="8639175" cy="719137"/>
          </a:xfrm>
        </p:spPr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have high skills.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427152" y="1285508"/>
            <a:ext cx="858983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 smtClean="0">
                <a:latin typeface="+mn-lt"/>
              </a:rPr>
              <a:t>Japanese </a:t>
            </a:r>
            <a:r>
              <a:rPr lang="en-US" altLang="ja-JP" sz="2000" dirty="0">
                <a:latin typeface="+mn-lt"/>
              </a:rPr>
              <a:t>have a high technology</a:t>
            </a:r>
            <a:endParaRPr lang="en-US" altLang="ja-JP" sz="2000" dirty="0" smtClean="0">
              <a:latin typeface="+mn-lt"/>
            </a:endParaRPr>
          </a:p>
          <a:p>
            <a:r>
              <a:rPr lang="ja-JP" altLang="en-US" sz="2000" dirty="0" smtClean="0">
                <a:latin typeface="+mn-lt"/>
                <a:ea typeface="Meiryo UI" pitchFamily="50" charset="-128"/>
                <a:cs typeface="Meiryo UI" pitchFamily="50" charset="-128"/>
              </a:rPr>
              <a:t>日本人は高い技術力を持っている。</a:t>
            </a:r>
            <a:endParaRPr lang="en-US" altLang="ja-JP" sz="2000" dirty="0"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5122" name="Picture 2" descr="http://blogs.c.yimg.jp/res/blog-3a-ea/umayado17/folder/1501328/32/60771732/img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63" y="2348880"/>
            <a:ext cx="2869244" cy="21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mdsposi.knt.co.jp/syukuhaku/posi/knt/img/TI/2/03/TI_41350_201106011720433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2848127" cy="21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sandex.co.jp/images/p_cate_robot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07" y="2348880"/>
            <a:ext cx="2611919" cy="21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91342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83%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17%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8631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46%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10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Note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36" name="テキスト ボックス 33"/>
          <p:cNvSpPr txBox="1">
            <a:spLocks noChangeArrowheads="1"/>
          </p:cNvSpPr>
          <p:nvPr/>
        </p:nvSpPr>
        <p:spPr bwMode="auto">
          <a:xfrm>
            <a:off x="302653" y="1124744"/>
            <a:ext cx="8589837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This document is not intended to hurt each other. </a:t>
            </a:r>
            <a:endParaRPr lang="en-US" altLang="ja-JP" sz="20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By exchanging opinion honestly, it's intended to be lead to mutual understanding</a:t>
            </a:r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</a:p>
          <a:p>
            <a:endParaRPr lang="en-US" altLang="ja-JP" sz="2000" dirty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We- Yamane and </a:t>
            </a:r>
            <a:r>
              <a:rPr lang="en-US" altLang="ja-JP" sz="2000" dirty="0" err="1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Duc</a:t>
            </a:r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 apologize 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if you feel uncomfortable to look at this </a:t>
            </a:r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document</a:t>
            </a:r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</a:p>
          <a:p>
            <a:endParaRPr lang="en-US" altLang="ja-JP" sz="2000" dirty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Tài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liệu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này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không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dùng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mục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đích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ám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chỉ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hoặc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làm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tổn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thương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Không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đề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cập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đến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1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người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nào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cụ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thể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,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không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dùng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để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đại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diện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cho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tất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cả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mọi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người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vi-VN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Bằng cách trao đổi ý kiến ​​một cách trung thực, dự định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là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dẫn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đến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mọi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người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sẽ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hiểu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nhau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hơn</a:t>
            </a:r>
            <a:r>
              <a:rPr lang="vi-VN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  <a:endParaRPr lang="en-US" altLang="ja-JP" sz="2000" dirty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Chúng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tôi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-Yamane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và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Duc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-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xin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lỗi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nếu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bạn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cảm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thấy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không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thoải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mái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khi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xem</a:t>
            </a:r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tài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liệu</a:t>
            </a:r>
            <a:r>
              <a:rPr lang="en-US" altLang="ja-JP" sz="2000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này</a:t>
            </a:r>
            <a:r>
              <a:rPr lang="en-US" altLang="ja-JP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.</a:t>
            </a:r>
          </a:p>
          <a:p>
            <a:endParaRPr lang="en-US" altLang="ja-JP" sz="20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この資料はお互いを傷つけるためのものではない。</a:t>
            </a:r>
            <a:endParaRPr lang="en-US" altLang="ja-JP" sz="20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率直に意見を交わすことで、相互理解へとつなげるためのものだ。</a:t>
            </a:r>
            <a:endParaRPr lang="en-US" altLang="ja-JP" sz="20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もしこの資料を見て不快に感じたら申し訳ない。</a:t>
            </a:r>
            <a:endParaRPr lang="en-US" altLang="ja-JP" sz="20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82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Japanese work a lot.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latin typeface="+mn-lt"/>
              </a:rPr>
              <a:t>Japanese works well. </a:t>
            </a:r>
            <a:r>
              <a:rPr lang="en-US" altLang="ja-JP" sz="2000" dirty="0" smtClean="0">
                <a:latin typeface="+mn-lt"/>
              </a:rPr>
              <a:t>Physical and Mental condition are okay?</a:t>
            </a:r>
          </a:p>
          <a:p>
            <a:r>
              <a:rPr lang="en-US" altLang="ja-JP" sz="2000" dirty="0" smtClean="0">
                <a:latin typeface="+mn-lt"/>
              </a:rPr>
              <a:t>Time </a:t>
            </a:r>
            <a:r>
              <a:rPr lang="en-US" altLang="ja-JP" sz="2000" dirty="0">
                <a:latin typeface="+mn-lt"/>
              </a:rPr>
              <a:t>with the family suspect that the missing</a:t>
            </a:r>
            <a:r>
              <a:rPr lang="en-US" altLang="ja-JP" sz="2000" dirty="0" smtClean="0">
                <a:latin typeface="+mn-lt"/>
              </a:rPr>
              <a:t>.</a:t>
            </a:r>
            <a:r>
              <a:rPr lang="ja-JP" altLang="en-US" sz="2000" dirty="0" smtClean="0">
                <a:latin typeface="+mn-lt"/>
              </a:rPr>
              <a:t> </a:t>
            </a:r>
            <a:endParaRPr lang="en-US" altLang="ja-JP" sz="2000" dirty="0" smtClean="0">
              <a:latin typeface="+mn-lt"/>
            </a:endParaRPr>
          </a:p>
          <a:p>
            <a:r>
              <a:rPr lang="ja-JP" altLang="en-US" sz="2000" dirty="0"/>
              <a:t>日本人はよく働く</a:t>
            </a:r>
            <a:r>
              <a:rPr lang="ja-JP" altLang="en-US" sz="2000" dirty="0" smtClean="0"/>
              <a:t>。体調大丈夫？</a:t>
            </a:r>
            <a:endParaRPr lang="en-US" altLang="ja-JP" sz="2000" dirty="0"/>
          </a:p>
          <a:p>
            <a:r>
              <a:rPr lang="ja-JP" altLang="en-US" sz="2000" dirty="0" smtClean="0">
                <a:latin typeface="+mn-lt"/>
              </a:rPr>
              <a:t>家族との時間が不足しているのでは？</a:t>
            </a:r>
            <a:endParaRPr lang="en-US" altLang="ja-JP" sz="2000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endParaRPr lang="en-US" altLang="ja-JP" sz="2000" dirty="0"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050" name="Picture 2" descr="http://blog-imgs-55.fc2.com/l/i/f/lifehackmemo/1c39389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06" y="2983235"/>
            <a:ext cx="3054611" cy="19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erit.tokyo-gas.co.jp/qa/images/caption/theme/theme20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996952"/>
            <a:ext cx="2592288" cy="19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40027"/>
              </p:ext>
            </p:extLst>
          </p:nvPr>
        </p:nvGraphicFramePr>
        <p:xfrm>
          <a:off x="273249" y="503242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100%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54068"/>
              </p:ext>
            </p:extLst>
          </p:nvPr>
        </p:nvGraphicFramePr>
        <p:xfrm>
          <a:off x="6372200" y="503242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 smtClean="0"/>
                        <a:t>100%</a:t>
                      </a:r>
                      <a:endParaRPr kumimoji="1" lang="ja-JP" alt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69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are too fine people.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19049" y="1268760"/>
            <a:ext cx="858983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latin typeface="+mn-lt"/>
              </a:rPr>
              <a:t>Japanese stick to </a:t>
            </a:r>
            <a:r>
              <a:rPr lang="en-US" altLang="ja-JP" sz="2000" dirty="0" smtClean="0">
                <a:latin typeface="+mn-lt"/>
              </a:rPr>
              <a:t>details.</a:t>
            </a:r>
          </a:p>
          <a:p>
            <a:r>
              <a:rPr lang="en-US" altLang="ja-JP" sz="2000" dirty="0" smtClean="0">
                <a:latin typeface="+mn-lt"/>
              </a:rPr>
              <a:t>Japanese </a:t>
            </a:r>
            <a:r>
              <a:rPr lang="en-US" altLang="ja-JP" sz="2000" dirty="0">
                <a:latin typeface="+mn-lt"/>
              </a:rPr>
              <a:t>is particular about the details.</a:t>
            </a:r>
            <a:endParaRPr lang="en-US" altLang="ja-JP" sz="2000" dirty="0" smtClean="0">
              <a:latin typeface="+mn-lt"/>
            </a:endParaRPr>
          </a:p>
          <a:p>
            <a:r>
              <a:rPr lang="ja-JP" altLang="en-US" sz="2000" dirty="0" smtClean="0">
                <a:latin typeface="+mn-lt"/>
              </a:rPr>
              <a:t>日本人は細かすぎる。細部にこだわる。</a:t>
            </a:r>
            <a:endParaRPr lang="en-US" altLang="ja-JP" sz="2000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endParaRPr lang="en-US" altLang="ja-JP" sz="2000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endParaRPr lang="en-US" altLang="ja-JP" sz="2000" dirty="0"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146" name="Picture 2" descr="http://blogs.c.yimg.jp/res/blog-49-11/llxxusa_dararanxxll/folder/908303/61/10144961/img_0?12133991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84" y="2780928"/>
            <a:ext cx="151216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norwayhouse.up.n.seesaa.net/norwayhouse/image/A5D5A5A1A5A4A5EAA5F3A5B0.jpg?d=a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80928"/>
            <a:ext cx="268829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ei-sta.com/img/upload/EX2_UNI-822-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55" y="2780928"/>
            <a:ext cx="28987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64570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100%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25368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52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32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Japanese are is not me enough explanation.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 smtClean="0">
                <a:latin typeface="+mn-lt"/>
              </a:rPr>
              <a:t>Japanese </a:t>
            </a:r>
            <a:r>
              <a:rPr lang="en-US" altLang="ja-JP" sz="2000" dirty="0">
                <a:latin typeface="+mn-lt"/>
              </a:rPr>
              <a:t>is not me enough explanation</a:t>
            </a:r>
            <a:r>
              <a:rPr lang="en-US" altLang="ja-JP" sz="2000" dirty="0" smtClean="0">
                <a:latin typeface="+mn-lt"/>
              </a:rPr>
              <a:t>.</a:t>
            </a:r>
          </a:p>
          <a:p>
            <a:r>
              <a:rPr lang="en-US" altLang="ja-JP" sz="2000" dirty="0">
                <a:latin typeface="+mn-lt"/>
              </a:rPr>
              <a:t>Therefore, Vietnamese </a:t>
            </a:r>
            <a:r>
              <a:rPr lang="en-US" altLang="ja-JP" sz="2000" dirty="0" smtClean="0">
                <a:latin typeface="+mn-lt"/>
              </a:rPr>
              <a:t> sometimes troubled.</a:t>
            </a:r>
          </a:p>
          <a:p>
            <a:r>
              <a:rPr lang="ja-JP" altLang="en-US" sz="2000" dirty="0">
                <a:latin typeface="+mn-lt"/>
                <a:ea typeface="Meiryo UI" pitchFamily="50" charset="-128"/>
                <a:cs typeface="Meiryo UI" pitchFamily="50" charset="-128"/>
              </a:rPr>
              <a:t>日本人</a:t>
            </a:r>
            <a:r>
              <a:rPr lang="ja-JP" altLang="en-US" sz="2000" dirty="0" smtClean="0">
                <a:latin typeface="+mn-lt"/>
                <a:ea typeface="Meiryo UI" pitchFamily="50" charset="-128"/>
                <a:cs typeface="Meiryo UI" pitchFamily="50" charset="-128"/>
              </a:rPr>
              <a:t>は十分に説明しない。</a:t>
            </a:r>
            <a:endParaRPr lang="en-US" altLang="ja-JP" sz="2000" dirty="0" smtClean="0">
              <a:latin typeface="+mn-lt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dirty="0">
                <a:latin typeface="+mn-lt"/>
                <a:ea typeface="Meiryo UI" pitchFamily="50" charset="-128"/>
                <a:cs typeface="Meiryo UI" pitchFamily="50" charset="-128"/>
              </a:rPr>
              <a:t>その</a:t>
            </a:r>
            <a:r>
              <a:rPr lang="ja-JP" altLang="en-US" sz="2000" dirty="0" smtClean="0">
                <a:latin typeface="+mn-lt"/>
                <a:ea typeface="Meiryo UI" pitchFamily="50" charset="-128"/>
                <a:cs typeface="Meiryo UI" pitchFamily="50" charset="-128"/>
              </a:rPr>
              <a:t>ため、ベトナム人は時々困っている。</a:t>
            </a:r>
            <a:endParaRPr lang="en-US" altLang="ja-JP" sz="2000" dirty="0" smtClean="0"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8" name="Picture 5" descr="C:\Users\kensaku.yamane\Downloads\MC9004348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88" y="3334897"/>
            <a:ext cx="828092" cy="9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6"/>
          <p:cNvSpPr txBox="1"/>
          <p:nvPr/>
        </p:nvSpPr>
        <p:spPr>
          <a:xfrm>
            <a:off x="913784" y="434535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9pPr>
          </a:lstStyle>
          <a:p>
            <a:pPr algn="ctr"/>
            <a:r>
              <a:rPr kumimoji="1" lang="en-US" altLang="ja-JP" sz="1400" dirty="0" smtClean="0">
                <a:latin typeface="+mn-lt"/>
                <a:ea typeface="+mn-ea"/>
              </a:rPr>
              <a:t>Japanese</a:t>
            </a:r>
            <a:endParaRPr kumimoji="1" lang="ja-JP" altLang="en-US" sz="1400" dirty="0" smtClean="0">
              <a:latin typeface="+mn-lt"/>
              <a:ea typeface="+mn-ea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2685600" y="2755645"/>
            <a:ext cx="5544616" cy="579252"/>
          </a:xfrm>
          <a:prstGeom prst="wedgeRoundRectCallout">
            <a:avLst>
              <a:gd name="adj1" fmla="val -66505"/>
              <a:gd name="adj2" fmla="val 6540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smtClean="0">
                <a:solidFill>
                  <a:schemeClr val="tx1"/>
                </a:solidFill>
              </a:rPr>
              <a:t>Please</a:t>
            </a:r>
            <a:r>
              <a:rPr lang="ja-JP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ja-JP" sz="1800" dirty="0" smtClean="0">
                <a:solidFill>
                  <a:schemeClr val="tx1"/>
                </a:solidFill>
              </a:rPr>
              <a:t>do this task. Deadline is tomorrow.</a:t>
            </a:r>
          </a:p>
          <a:p>
            <a:r>
              <a:rPr lang="en-US" altLang="ja-JP" sz="1800" dirty="0" smtClean="0">
                <a:solidFill>
                  <a:schemeClr val="tx1"/>
                </a:solidFill>
              </a:rPr>
              <a:t>(</a:t>
            </a:r>
            <a:r>
              <a:rPr lang="en-US" altLang="ja-JP" sz="1800" dirty="0">
                <a:solidFill>
                  <a:schemeClr val="tx1"/>
                </a:solidFill>
              </a:rPr>
              <a:t>He didn’t </a:t>
            </a:r>
            <a:r>
              <a:rPr lang="en-US" altLang="ja-JP" sz="1800" dirty="0" smtClean="0">
                <a:solidFill>
                  <a:schemeClr val="tx1"/>
                </a:solidFill>
              </a:rPr>
              <a:t>what </a:t>
            </a:r>
            <a:r>
              <a:rPr lang="en-US" altLang="ja-JP" sz="1800" dirty="0">
                <a:solidFill>
                  <a:schemeClr val="tx1"/>
                </a:solidFill>
              </a:rPr>
              <a:t>this task for?)</a:t>
            </a:r>
            <a:endParaRPr lang="en-US" altLang="ja-JP" sz="1800" dirty="0" smtClean="0">
              <a:solidFill>
                <a:schemeClr val="tx1"/>
              </a:solidFill>
            </a:endParaRPr>
          </a:p>
        </p:txBody>
      </p:sp>
      <p:sp>
        <p:nvSpPr>
          <p:cNvPr id="13" name="角丸四角形吹き出し 12"/>
          <p:cNvSpPr/>
          <p:nvPr/>
        </p:nvSpPr>
        <p:spPr>
          <a:xfrm>
            <a:off x="2829616" y="3501661"/>
            <a:ext cx="5112568" cy="843698"/>
          </a:xfrm>
          <a:prstGeom prst="wedgeRoundRectCallout">
            <a:avLst>
              <a:gd name="adj1" fmla="val -70117"/>
              <a:gd name="adj2" fmla="val -3819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I want you to add one item to the </a:t>
            </a:r>
            <a:r>
              <a:rPr lang="en-US" altLang="ja-JP" sz="1800" dirty="0" smtClean="0">
                <a:solidFill>
                  <a:schemeClr val="tx1"/>
                </a:solidFill>
              </a:rPr>
              <a:t>screen. 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(He didn’t </a:t>
            </a:r>
            <a:r>
              <a:rPr lang="en-US" altLang="ja-JP" sz="1800" dirty="0" smtClean="0">
                <a:solidFill>
                  <a:schemeClr val="tx1"/>
                </a:solidFill>
              </a:rPr>
              <a:t>why customer need the item?)</a:t>
            </a:r>
          </a:p>
        </p:txBody>
      </p:sp>
      <p:graphicFrame>
        <p:nvGraphicFramePr>
          <p:cNvPr id="16" name="表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47483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83%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17%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59629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46%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54%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4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33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Japanese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are not good at English.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Japanese are not good at English</a:t>
            </a:r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ja-JP" altLang="en-US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日本人</a:t>
            </a:r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は英語が得意でない。</a:t>
            </a:r>
            <a:endParaRPr lang="en-US" altLang="ja-JP" sz="28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7170" name="Picture 2" descr="http://rara.sub.jp/Eigo01/imgs/hearing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95" y="2420888"/>
            <a:ext cx="3384376" cy="203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nativespeak.24days.biz/img/clipimage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53" y="2420888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894459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83%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17%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848478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88%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12%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4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34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Japanese cram functions on one screen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There </a:t>
            </a:r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are many features on the screen. </a:t>
            </a:r>
          </a:p>
          <a:p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Japanese are </a:t>
            </a:r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greedy </a:t>
            </a:r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about </a:t>
            </a:r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features.</a:t>
            </a:r>
          </a:p>
          <a:p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1</a:t>
            </a:r>
            <a:r>
              <a:rPr lang="ja-JP" altLang="en-US" sz="2000" dirty="0" err="1" smtClean="0">
                <a:latin typeface="+mn-lt"/>
                <a:ea typeface="Meiryo UI" pitchFamily="50" charset="-128"/>
                <a:cs typeface="Meiryo UI" pitchFamily="50" charset="-128"/>
              </a:rPr>
              <a:t>つの</a:t>
            </a:r>
            <a:r>
              <a:rPr lang="ja-JP" altLang="en-US" sz="2000" dirty="0" smtClean="0">
                <a:latin typeface="+mn-lt"/>
                <a:ea typeface="Meiryo UI" pitchFamily="50" charset="-128"/>
                <a:cs typeface="Meiryo UI" pitchFamily="50" charset="-128"/>
              </a:rPr>
              <a:t>画面にたくさんの機能をつめこむ。機能についてはよくばりだ。</a:t>
            </a:r>
            <a:endParaRPr lang="en-US" altLang="ja-JP" sz="2000" dirty="0" smtClean="0"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http://tjs2.info/img/TJS0301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4" y="2357748"/>
            <a:ext cx="3540571" cy="26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円/楕円 3"/>
          <p:cNvSpPr/>
          <p:nvPr/>
        </p:nvSpPr>
        <p:spPr>
          <a:xfrm>
            <a:off x="2695203" y="2672916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Search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4279379" y="2651212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List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円/楕円 13"/>
          <p:cNvSpPr/>
          <p:nvPr/>
        </p:nvSpPr>
        <p:spPr>
          <a:xfrm>
            <a:off x="3673399" y="3215866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sort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円/楕円 14"/>
          <p:cNvSpPr/>
          <p:nvPr/>
        </p:nvSpPr>
        <p:spPr>
          <a:xfrm>
            <a:off x="2335163" y="3537012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edit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3419872" y="3982963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validation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4860032" y="3719922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Like Excel UI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4860032" y="4287974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Too many items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円/楕円 18"/>
          <p:cNvSpPr/>
          <p:nvPr/>
        </p:nvSpPr>
        <p:spPr>
          <a:xfrm>
            <a:off x="2407171" y="4461867"/>
            <a:ext cx="1440160" cy="5040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tx1"/>
                </a:solidFill>
              </a:rPr>
              <a:t>delete</a:t>
            </a:r>
          </a:p>
        </p:txBody>
      </p:sp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07305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56%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44%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905508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77%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5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35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Japanese are negative.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2" y="1114111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Some Japanese </a:t>
            </a:r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speaks ill of oneself.</a:t>
            </a:r>
          </a:p>
          <a:p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Japanese tends </a:t>
            </a:r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to underestimate </a:t>
            </a:r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their own </a:t>
            </a:r>
            <a:r>
              <a:rPr lang="en-US" altLang="ja-JP" sz="2000" dirty="0">
                <a:latin typeface="+mn-lt"/>
                <a:ea typeface="Meiryo UI" pitchFamily="50" charset="-128"/>
                <a:cs typeface="Meiryo UI" pitchFamily="50" charset="-128"/>
              </a:rPr>
              <a:t>ability</a:t>
            </a:r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en-US" altLang="ja-JP" sz="2000" dirty="0" smtClean="0">
                <a:latin typeface="+mn-lt"/>
                <a:ea typeface="Meiryo UI" pitchFamily="50" charset="-128"/>
                <a:cs typeface="Meiryo UI" pitchFamily="50" charset="-128"/>
              </a:rPr>
              <a:t>Japanese own evaluation is low.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日本人は自分のことを悪くいう。自己評価が低い。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8" name="Picture 5" descr="C:\Users\kensaku.yamane\Downloads\MC9004348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188" y="2878507"/>
            <a:ext cx="828092" cy="9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6"/>
          <p:cNvSpPr txBox="1"/>
          <p:nvPr/>
        </p:nvSpPr>
        <p:spPr>
          <a:xfrm>
            <a:off x="913784" y="388896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" pitchFamily="18" charset="0"/>
                <a:ea typeface="ＭＳ ゴシック" pitchFamily="49" charset="-128"/>
                <a:cs typeface="+mn-cs"/>
              </a:defRPr>
            </a:lvl9pPr>
          </a:lstStyle>
          <a:p>
            <a:pPr algn="ctr"/>
            <a:r>
              <a:rPr kumimoji="1" lang="en-US" altLang="ja-JP" sz="1400" dirty="0" smtClean="0">
                <a:latin typeface="+mn-lt"/>
                <a:ea typeface="+mn-ea"/>
              </a:rPr>
              <a:t>Japanese</a:t>
            </a:r>
            <a:endParaRPr kumimoji="1" lang="ja-JP" altLang="en-US" sz="1400" dirty="0" smtClean="0">
              <a:latin typeface="+mn-lt"/>
              <a:ea typeface="+mn-ea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2685600" y="2755645"/>
            <a:ext cx="5544616" cy="579252"/>
          </a:xfrm>
          <a:prstGeom prst="wedgeRoundRectCallout">
            <a:avLst>
              <a:gd name="adj1" fmla="val -66505"/>
              <a:gd name="adj2" fmla="val 6540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smtClean="0">
                <a:solidFill>
                  <a:schemeClr val="tx1"/>
                </a:solidFill>
              </a:rPr>
              <a:t>Sorry, it’s my mistake. Sorry. </a:t>
            </a:r>
          </a:p>
        </p:txBody>
      </p:sp>
      <p:sp>
        <p:nvSpPr>
          <p:cNvPr id="13" name="角丸四角形吹き出し 12"/>
          <p:cNvSpPr/>
          <p:nvPr/>
        </p:nvSpPr>
        <p:spPr>
          <a:xfrm>
            <a:off x="2829616" y="3501661"/>
            <a:ext cx="5400600" cy="843698"/>
          </a:xfrm>
          <a:prstGeom prst="wedgeRoundRectCallout">
            <a:avLst>
              <a:gd name="adj1" fmla="val -64650"/>
              <a:gd name="adj2" fmla="val -539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smtClean="0">
                <a:solidFill>
                  <a:schemeClr val="tx1"/>
                </a:solidFill>
              </a:rPr>
              <a:t>Sorry, it cause my poor document.</a:t>
            </a:r>
          </a:p>
        </p:txBody>
      </p:sp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27682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56%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44%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61643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96%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9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-1588" y="2721620"/>
            <a:ext cx="9144000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Engineers </a:t>
            </a:r>
            <a:r>
              <a:rPr lang="en-US" altLang="ja-JP" sz="3600" dirty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as viewed from the Japanese</a:t>
            </a:r>
            <a:endParaRPr lang="en-US" altLang="ja-JP" sz="3600" dirty="0" smtClean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36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30215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37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Productivity of the Vietnamese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is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higher than expected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0421" y="1196752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Some Vietnamese 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is higher Productivity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, especially in coding, than some Japanese.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ベトナム人の中には生産性、特にコーディングにおいて、</a:t>
            </a:r>
            <a:r>
              <a:rPr lang="ja-JP" altLang="en-US" sz="2000" dirty="0" smtClean="0">
                <a:solidFill>
                  <a:prstClr val="black"/>
                </a:solidFill>
                <a:ea typeface="Meiryo UI" pitchFamily="50" charset="-128"/>
                <a:cs typeface="Meiryo UI" pitchFamily="50" charset="-128"/>
              </a:rPr>
              <a:t>が日本人より高い</a:t>
            </a:r>
            <a:r>
              <a:rPr lang="ja-JP" altLang="en-US" sz="2000" dirty="0">
                <a:solidFill>
                  <a:prstClr val="black"/>
                </a:solidFill>
                <a:ea typeface="Meiryo UI" pitchFamily="50" charset="-128"/>
                <a:cs typeface="Meiryo UI" pitchFamily="50" charset="-128"/>
              </a:rPr>
              <a:t>人が</a:t>
            </a:r>
            <a:r>
              <a:rPr lang="ja-JP" altLang="en-US" sz="2000" dirty="0" smtClean="0">
                <a:solidFill>
                  <a:prstClr val="black"/>
                </a:solidFill>
                <a:ea typeface="Meiryo UI" pitchFamily="50" charset="-128"/>
                <a:cs typeface="Meiryo UI" pitchFamily="50" charset="-128"/>
              </a:rPr>
              <a:t>いる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" name="Picture 10" descr="http://i0.wp.com/simpleprogrammer.com/wp-content/uploads/2013/03/program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813" y="2564904"/>
            <a:ext cx="3901939" cy="279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65173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38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Skill of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Vietnamese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is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higher than expected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124744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Understanding of the source is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quickly.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You can also be implemented with a complex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specifications</a:t>
            </a:r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in coding.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ソースを早く理解できる。複雑な仕様でも実装できる。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052" name="Picture 4" descr="http://www.hobbygear.net/cardpara/mtg/photo_ment/photo/020100/pack020100-00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t="10772" r="12290" b="44614"/>
          <a:stretch/>
        </p:blipFill>
        <p:spPr bwMode="auto">
          <a:xfrm>
            <a:off x="4989959" y="2668538"/>
            <a:ext cx="2707819" cy="22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irisclasson.com/wp-content/uploads/2013/01/polyglot_programmer_or_no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3" y="2668538"/>
            <a:ext cx="3351234" cy="21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72630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72%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28%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59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39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Confirmation is not enough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2" y="1196752"/>
            <a:ext cx="8589837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Productivity is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high, but sometime there are a 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lot of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error or mistake.</a:t>
            </a:r>
          </a:p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Review 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of their own is insufficient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生産性は高いが、障害やミスが多い。セルフチェックが不足している。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632769" cy="20706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static.itpro.co.uk/sites/itpro/files/styles/gallery_wide/public/bug_on_binary_2.jpg?itok=12Sf6Y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9"/>
            <a:ext cx="3209553" cy="20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024956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72%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28%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Agenda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36" name="テキスト ボックス 33"/>
          <p:cNvSpPr txBox="1">
            <a:spLocks noChangeArrowheads="1"/>
          </p:cNvSpPr>
          <p:nvPr/>
        </p:nvSpPr>
        <p:spPr bwMode="auto">
          <a:xfrm>
            <a:off x="302653" y="1124744"/>
            <a:ext cx="8589837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457200" indent="-457200">
              <a:buFontTx/>
              <a:buAutoNum type="arabicPeriod"/>
            </a:pP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From Vietnamese To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Japanese</a:t>
            </a:r>
            <a:r>
              <a:rPr lang="en-US" altLang="ja-JP" sz="2000" dirty="0">
                <a:solidFill>
                  <a:prstClr val="black"/>
                </a:solidFill>
                <a:ea typeface="Meiryo UI" pitchFamily="50" charset="-128"/>
                <a:cs typeface="Meiryo UI" pitchFamily="50" charset="-128"/>
              </a:rPr>
              <a:t>(Please, self reading)</a:t>
            </a:r>
          </a:p>
          <a:p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    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- Japanese thinking about Vietnamese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    - Japanese 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Engineers 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as 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viewed from the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Vietnamese</a:t>
            </a:r>
          </a:p>
          <a:p>
            <a:endParaRPr lang="en-US" altLang="ja-JP" sz="2000" dirty="0" smtClean="0">
              <a:solidFill>
                <a:prstClr val="black"/>
              </a:solidFill>
              <a:latin typeface="+mj-lt"/>
              <a:ea typeface="Meiryo UI" pitchFamily="50" charset="-128"/>
              <a:cs typeface="Meiryo UI" pitchFamily="50" charset="-128"/>
            </a:endParaRPr>
          </a:p>
          <a:p>
            <a:pPr lvl="2"/>
            <a:endParaRPr lang="en-US" altLang="ja-JP" sz="2000" dirty="0" smtClean="0">
              <a:solidFill>
                <a:prstClr val="black"/>
              </a:solidFill>
              <a:latin typeface="+mj-lt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2.  From Japanese To Vietnamese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    - Vietnamese thinking 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about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Japanese</a:t>
            </a:r>
            <a:endParaRPr lang="en-US" altLang="ja-JP" sz="2000" dirty="0">
              <a:solidFill>
                <a:prstClr val="black"/>
              </a:solidFill>
              <a:latin typeface="+mj-lt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     -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Vietnamese Engineers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 as viewed from the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Japanese</a:t>
            </a:r>
          </a:p>
          <a:p>
            <a:endParaRPr lang="en-US" altLang="ja-JP" sz="2000" dirty="0" smtClean="0">
              <a:solidFill>
                <a:prstClr val="black"/>
              </a:solidFill>
              <a:latin typeface="+mj-lt"/>
              <a:ea typeface="Meiryo UI" pitchFamily="50" charset="-128"/>
              <a:cs typeface="Meiryo UI" pitchFamily="50" charset="-128"/>
            </a:endParaRPr>
          </a:p>
          <a:p>
            <a:pPr marL="457200" indent="-457200">
              <a:buAutoNum type="arabicPeriod" startAt="3"/>
            </a:pP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Our Thinking</a:t>
            </a:r>
          </a:p>
          <a:p>
            <a:pPr marL="457200" indent="-457200">
              <a:buAutoNum type="arabicPeriod" startAt="3"/>
            </a:pPr>
            <a:endParaRPr lang="en-US" altLang="ja-JP" sz="2000" dirty="0">
              <a:solidFill>
                <a:prstClr val="black"/>
              </a:solidFill>
              <a:latin typeface="+mj-lt"/>
              <a:ea typeface="Meiryo UI" pitchFamily="50" charset="-128"/>
              <a:cs typeface="Meiryo UI" pitchFamily="50" charset="-128"/>
            </a:endParaRPr>
          </a:p>
          <a:p>
            <a:pPr marL="457200" indent="-457200">
              <a:buFontTx/>
              <a:buAutoNum type="arabicPeriod" startAt="3"/>
            </a:pPr>
            <a:r>
              <a:rPr lang="en-US" altLang="ja-JP" sz="2000" dirty="0">
                <a:solidFill>
                  <a:prstClr val="black"/>
                </a:solidFill>
                <a:latin typeface="+mj-lt"/>
                <a:ea typeface="Meiryo UI" pitchFamily="50" charset="-128"/>
                <a:cs typeface="Meiryo UI" pitchFamily="50" charset="-128"/>
              </a:rPr>
              <a:t>Discussion (P 10, 11, 13, 31, 35, 12)</a:t>
            </a:r>
          </a:p>
          <a:p>
            <a:endParaRPr lang="en-US" altLang="ja-JP" sz="2000" dirty="0">
              <a:solidFill>
                <a:prstClr val="black"/>
              </a:solidFill>
              <a:latin typeface="+mj-lt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10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40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takes good care of a family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124744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The Vietnamese takes good care of a family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ベトナム人は家族を大事にする。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81" y="2348881"/>
            <a:ext cx="2797799" cy="237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3024336" cy="237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426964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94%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02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41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eniority culture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124744"/>
            <a:ext cx="858982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Vietnam is culture of the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seniority.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You hesitate about offering a help to an older person. 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ベトナムは年功序列の社会だ。年長者に対して手伝いを申し出ることをためらう。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3074" name="Picture 2" descr="http://livedoor.blogimg.jp/yukawanet/imgs/3/4/34d23292-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59186"/>
            <a:ext cx="2880320" cy="281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692296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38%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61%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2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42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The 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source that you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create</a:t>
            </a:r>
            <a:r>
              <a:rPr lang="ja-JP" altLang="en-US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is perfect.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280974" y="1268760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latin typeface="+mn-lt"/>
              </a:rPr>
              <a:t>You believe that there is no bug in the source that you create</a:t>
            </a:r>
            <a:r>
              <a:rPr lang="en-US" altLang="ja-JP" sz="2000" dirty="0" smtClean="0">
                <a:latin typeface="+mn-lt"/>
              </a:rPr>
              <a:t>.</a:t>
            </a:r>
          </a:p>
          <a:p>
            <a:r>
              <a:rPr lang="ja-JP" altLang="en-US" sz="2000" dirty="0" smtClean="0">
                <a:latin typeface="+mn-lt"/>
              </a:rPr>
              <a:t>自分が実装したところにはバグがないと信じている。</a:t>
            </a:r>
            <a:endParaRPr lang="ja-JP" altLang="ja-JP" sz="2000" dirty="0">
              <a:latin typeface="+mn-lt"/>
            </a:endParaRPr>
          </a:p>
        </p:txBody>
      </p:sp>
      <p:pic>
        <p:nvPicPr>
          <p:cNvPr id="5122" name="Picture 2" descr="http://www.mindhacks.jp/wp-content/uploads/2009/08/866529_260725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80" y="2573161"/>
            <a:ext cx="2592288" cy="29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13144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78%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6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43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b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Vietnamese is proud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179512" y="1124744"/>
            <a:ext cx="9093883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latin typeface="+mn-lt"/>
              </a:rPr>
              <a:t>The Vietnamese tends to be </a:t>
            </a:r>
            <a:r>
              <a:rPr lang="en-US" altLang="ja-JP" sz="2000" dirty="0" smtClean="0">
                <a:latin typeface="+mn-lt"/>
              </a:rPr>
              <a:t>self-respecting. </a:t>
            </a:r>
          </a:p>
          <a:p>
            <a:r>
              <a:rPr lang="en-US" altLang="ja-JP" sz="2000" dirty="0" smtClean="0">
                <a:latin typeface="+mn-lt"/>
              </a:rPr>
              <a:t>Sometime you say “understand” when you don’t understand.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ベトナム人は自尊心が高い傾向がある。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時々わかってないのに「わかっている」ということがある。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30" name="Picture 6" descr="http://ubdavid.org/advanced/practical/graphics/8_proud-good-wor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02599"/>
            <a:ext cx="21621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05492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56%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44%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01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44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Japanese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Test and Design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Don’t</a:t>
            </a:r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you like make design document, do you?</a:t>
            </a:r>
          </a:p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Don’t you like more test, do you?</a:t>
            </a:r>
          </a:p>
          <a:p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設計書を</a:t>
            </a:r>
            <a:r>
              <a:rPr lang="ja-JP" altLang="en-US" sz="2000" dirty="0" err="1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書くの</a:t>
            </a:r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嫌い</a:t>
            </a:r>
            <a:r>
              <a:rPr lang="ja-JP" altLang="en-US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でしょ</a:t>
            </a:r>
            <a:r>
              <a:rPr lang="ja-JP" altLang="en-US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？テストはもっと嫌いでしょ？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050" name="Picture 2" descr="http://blog.adminitrack.com/wp-content/uploads/documenta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74" y="2818614"/>
            <a:ext cx="3142824" cy="208823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0.gstatic.com/images?q=tbn:ANd9GcTe6Yvuga2Uqyvkr1664cagEHR6BqVMT99K5EtgGZJ6UkY9Lj6B2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30" y="2790014"/>
            <a:ext cx="2143125" cy="21431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17398"/>
              </p:ext>
            </p:extLst>
          </p:nvPr>
        </p:nvGraphicFramePr>
        <p:xfrm>
          <a:off x="273249" y="5013176"/>
          <a:ext cx="208823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5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-13296" y="2757190"/>
            <a:ext cx="9157295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ja-JP" sz="3600" dirty="0" smtClean="0">
                <a:solidFill>
                  <a:prstClr val="white"/>
                </a:solidFill>
              </a:rPr>
              <a:t>Our Thinking</a:t>
            </a: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45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>
                <a:solidFill>
                  <a:prstClr val="white"/>
                </a:solidFill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ea typeface="Meiryo UI"/>
                <a:cs typeface="Meiryo UI"/>
              </a:rPr>
              <a:pPr/>
              <a:t>31-Oct-14</a:t>
            </a:fld>
            <a:r>
              <a:rPr lang="en-US" altLang="ja-JP">
                <a:solidFill>
                  <a:prstClr val="white"/>
                </a:solidFill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9616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46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Find difference?</a:t>
            </a: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179512" y="1124744"/>
            <a:ext cx="885698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Did you find difference?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If recognition is different, it produces many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issues and 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problems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Then how should we make an action?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3" name="雲形吹き出し 12"/>
          <p:cNvSpPr/>
          <p:nvPr/>
        </p:nvSpPr>
        <p:spPr>
          <a:xfrm>
            <a:off x="1043608" y="2708920"/>
            <a:ext cx="3888432" cy="2376264"/>
          </a:xfrm>
          <a:prstGeom prst="cloudCallout">
            <a:avLst>
              <a:gd name="adj1" fmla="val -39994"/>
              <a:gd name="adj2" fmla="val 4887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4" name="四角形吹き出し 13"/>
          <p:cNvSpPr/>
          <p:nvPr/>
        </p:nvSpPr>
        <p:spPr>
          <a:xfrm>
            <a:off x="2440621" y="3068960"/>
            <a:ext cx="2045654" cy="1166933"/>
          </a:xfrm>
          <a:prstGeom prst="wedgeRectCallout">
            <a:avLst>
              <a:gd name="adj1" fmla="val -72978"/>
              <a:gd name="adj2" fmla="val -9507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smtClean="0">
                <a:solidFill>
                  <a:schemeClr val="tx1"/>
                </a:solidFill>
              </a:rPr>
              <a:t>A-san is  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Good at Java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Productivity is high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Make high quality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518677" y="4978102"/>
            <a:ext cx="1224136" cy="1017984"/>
            <a:chOff x="5416232" y="2564904"/>
            <a:chExt cx="1224136" cy="1017984"/>
          </a:xfrm>
        </p:grpSpPr>
        <p:pic>
          <p:nvPicPr>
            <p:cNvPr id="16" name="Picture 2" descr="C:\Users\kensaku.yamane\AppData\Local\Microsoft\Windows\Temporary Internet Files\Content.IE5\VDZVC75K\MC900434888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2564904"/>
              <a:ext cx="752361" cy="752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5416232" y="3275111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9pPr>
            </a:lstStyle>
            <a:p>
              <a:pPr algn="ctr"/>
              <a:r>
                <a:rPr lang="en-US" altLang="ja-JP" sz="1400" dirty="0" smtClean="0">
                  <a:latin typeface="+mn-lt"/>
                  <a:ea typeface="+mn-ea"/>
                </a:rPr>
                <a:t>A-san</a:t>
              </a:r>
              <a:endParaRPr kumimoji="1" lang="ja-JP" altLang="en-US" sz="1400" dirty="0" smtClean="0">
                <a:latin typeface="+mn-lt"/>
                <a:ea typeface="+mn-ea"/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5622690" y="5010170"/>
            <a:ext cx="1224136" cy="939110"/>
            <a:chOff x="4839091" y="4227542"/>
            <a:chExt cx="1224136" cy="939110"/>
          </a:xfrm>
        </p:grpSpPr>
        <p:pic>
          <p:nvPicPr>
            <p:cNvPr id="19" name="Picture 4" descr="C:\Users\kensaku.yamane\Downloads\MC90043262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42" y="4227542"/>
              <a:ext cx="631333" cy="6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テキスト ボックス 16"/>
            <p:cNvSpPr txBox="1"/>
            <p:nvPr/>
          </p:nvSpPr>
          <p:spPr>
            <a:xfrm>
              <a:off x="4839091" y="4858875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9pPr>
            </a:lstStyle>
            <a:p>
              <a:pPr algn="ctr"/>
              <a:r>
                <a:rPr lang="en-US" altLang="ja-JP" sz="1400" dirty="0" smtClean="0">
                  <a:latin typeface="+mn-lt"/>
                  <a:ea typeface="+mn-ea"/>
                </a:rPr>
                <a:t>B-san</a:t>
              </a:r>
              <a:endParaRPr kumimoji="1" lang="ja-JP" altLang="en-US" sz="1400" dirty="0" smtClean="0">
                <a:latin typeface="+mn-lt"/>
                <a:ea typeface="+mn-ea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955234" y="3524974"/>
            <a:ext cx="1998222" cy="1048732"/>
            <a:chOff x="4532997" y="4227542"/>
            <a:chExt cx="1998222" cy="1048732"/>
          </a:xfrm>
        </p:grpSpPr>
        <p:pic>
          <p:nvPicPr>
            <p:cNvPr id="22" name="Picture 4" descr="C:\Users\kensaku.yamane\Downloads\MC90043262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42" y="4227542"/>
              <a:ext cx="631333" cy="63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4532997" y="4814609"/>
              <a:ext cx="1998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" pitchFamily="18" charset="0"/>
                  <a:ea typeface="ＭＳ ゴシック" pitchFamily="49" charset="-128"/>
                  <a:cs typeface="+mn-cs"/>
                </a:defRPr>
              </a:lvl9pPr>
            </a:lstStyle>
            <a:p>
              <a:pPr algn="ctr"/>
              <a:r>
                <a:rPr lang="en-US" altLang="ja-JP" sz="1200" dirty="0" smtClean="0">
                  <a:latin typeface="+mn-lt"/>
                  <a:ea typeface="+mn-ea"/>
                </a:rPr>
                <a:t>B-san</a:t>
              </a:r>
            </a:p>
            <a:p>
              <a:pPr algn="ctr"/>
              <a:r>
                <a:rPr lang="en-US" altLang="ja-JP" sz="1200" dirty="0" smtClean="0">
                  <a:latin typeface="+mn-lt"/>
                  <a:ea typeface="+mn-ea"/>
                </a:rPr>
                <a:t>in</a:t>
              </a:r>
              <a:r>
                <a:rPr kumimoji="1" lang="en-US" altLang="ja-JP" sz="1200" dirty="0" smtClean="0">
                  <a:latin typeface="+mn-lt"/>
                  <a:ea typeface="+mn-ea"/>
                </a:rPr>
                <a:t> A-san </a:t>
              </a:r>
              <a:r>
                <a:rPr lang="en-US" altLang="ja-JP" sz="1200" dirty="0">
                  <a:solidFill>
                    <a:prstClr val="black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imagine </a:t>
              </a:r>
              <a:endParaRPr kumimoji="1" lang="ja-JP" altLang="en-US" sz="1200" dirty="0" smtClean="0">
                <a:latin typeface="+mn-lt"/>
                <a:ea typeface="+mn-ea"/>
              </a:endParaRPr>
            </a:p>
          </p:txBody>
        </p:sp>
      </p:grpSp>
      <p:sp>
        <p:nvSpPr>
          <p:cNvPr id="24" name="四角形吹き出し 23"/>
          <p:cNvSpPr/>
          <p:nvPr/>
        </p:nvSpPr>
        <p:spPr>
          <a:xfrm>
            <a:off x="6846826" y="3068960"/>
            <a:ext cx="2045654" cy="1166933"/>
          </a:xfrm>
          <a:prstGeom prst="wedgeRectCallout">
            <a:avLst>
              <a:gd name="adj1" fmla="val -70651"/>
              <a:gd name="adj2" fmla="val 101501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ja-JP" sz="1200" dirty="0" smtClean="0">
                <a:solidFill>
                  <a:schemeClr val="tx1"/>
                </a:solidFill>
              </a:rPr>
              <a:t>A-san is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>
                <a:solidFill>
                  <a:schemeClr val="tx1"/>
                </a:solidFill>
              </a:rPr>
              <a:t>G</a:t>
            </a:r>
            <a:r>
              <a:rPr lang="en-US" altLang="ja-JP" sz="1200" dirty="0" smtClean="0">
                <a:solidFill>
                  <a:schemeClr val="tx1"/>
                </a:solidFill>
              </a:rPr>
              <a:t>ood at Java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Productivity is bit high</a:t>
            </a:r>
          </a:p>
          <a:p>
            <a:pPr>
              <a:lnSpc>
                <a:spcPct val="150000"/>
              </a:lnSpc>
            </a:pPr>
            <a:r>
              <a:rPr lang="ja-JP" altLang="en-US" sz="1200" dirty="0" smtClean="0">
                <a:solidFill>
                  <a:schemeClr val="tx1"/>
                </a:solidFill>
              </a:rPr>
              <a:t>・</a:t>
            </a:r>
            <a:r>
              <a:rPr lang="en-US" altLang="ja-JP" sz="1200" dirty="0" smtClean="0">
                <a:solidFill>
                  <a:schemeClr val="tx1"/>
                </a:solidFill>
              </a:rPr>
              <a:t>But quality is bad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4590554" y="3524974"/>
            <a:ext cx="2155403" cy="0"/>
          </a:xfrm>
          <a:prstGeom prst="straightConnector1">
            <a:avLst/>
          </a:prstGeom>
          <a:ln w="25400">
            <a:solidFill>
              <a:srgbClr val="10299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4572000" y="3814012"/>
            <a:ext cx="2173957" cy="21834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4590554" y="4073705"/>
            <a:ext cx="2155403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グループ化 27"/>
          <p:cNvGrpSpPr/>
          <p:nvPr/>
        </p:nvGrpSpPr>
        <p:grpSpPr>
          <a:xfrm>
            <a:off x="5181663" y="4156336"/>
            <a:ext cx="216024" cy="190822"/>
            <a:chOff x="323528" y="3356992"/>
            <a:chExt cx="648072" cy="648072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323528" y="3356992"/>
              <a:ext cx="648072" cy="64807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323528" y="3356992"/>
              <a:ext cx="648072" cy="64807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ドーナツ 30"/>
          <p:cNvSpPr/>
          <p:nvPr/>
        </p:nvSpPr>
        <p:spPr>
          <a:xfrm>
            <a:off x="5163542" y="3250046"/>
            <a:ext cx="229343" cy="224252"/>
          </a:xfrm>
          <a:prstGeom prst="donut">
            <a:avLst>
              <a:gd name="adj" fmla="val 8348"/>
            </a:avLst>
          </a:prstGeom>
          <a:solidFill>
            <a:schemeClr val="tx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412564" y="4112041"/>
            <a:ext cx="1333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+mn-lt"/>
                <a:ea typeface="+mn-ea"/>
              </a:rPr>
              <a:t>difference!</a:t>
            </a:r>
            <a:endParaRPr kumimoji="1" lang="ja-JP" altLang="en-US" sz="1400" dirty="0" smtClean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412564" y="3217197"/>
            <a:ext cx="76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2"/>
                </a:solidFill>
                <a:latin typeface="+mn-lt"/>
                <a:ea typeface="+mn-ea"/>
              </a:rPr>
              <a:t>Match</a:t>
            </a:r>
            <a:endParaRPr kumimoji="1" lang="ja-JP" altLang="en-US" sz="1400" dirty="0" smtClean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34" name="二等辺三角形 33"/>
          <p:cNvSpPr/>
          <p:nvPr/>
        </p:nvSpPr>
        <p:spPr>
          <a:xfrm>
            <a:off x="5163542" y="3592358"/>
            <a:ext cx="226834" cy="18655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412564" y="3534346"/>
            <a:ext cx="95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FFC000"/>
                </a:solidFill>
                <a:latin typeface="+mn-lt"/>
                <a:ea typeface="+mn-ea"/>
              </a:rPr>
              <a:t>Match?</a:t>
            </a:r>
            <a:endParaRPr kumimoji="1" lang="ja-JP" altLang="en-US" sz="1400" dirty="0" smtClean="0">
              <a:solidFill>
                <a:srgbClr val="FFC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5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47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Suggestion</a:t>
            </a:r>
            <a:endParaRPr lang="en-US" altLang="ja-JP" b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179512" y="1092844"/>
            <a:ext cx="8856984" cy="471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Let's exchange more opinions.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Let's feed back more.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Let's understand each other more.</a:t>
            </a: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Let's think about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“How 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we can do it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together”.</a:t>
            </a:r>
            <a:endParaRPr lang="en-US" altLang="ja-JP" sz="2000" dirty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We are one team.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8" name="Picture 4" descr="http://cdn2.hubspot.net/hub/23667/file-269834451-jpg/images/partner_collaboration_and_partner_engagement.jpg?t=1413575469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168" y="3078586"/>
            <a:ext cx="3942184" cy="31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48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Message</a:t>
            </a:r>
            <a:endParaRPr lang="en-US" altLang="ja-JP" b="0" dirty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179512" y="1119898"/>
            <a:ext cx="885698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A challenge is necessary to grow up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.</a:t>
            </a:r>
          </a:p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Let’s challenge new things.</a:t>
            </a:r>
          </a:p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We grow 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up </a:t>
            </a:r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together</a:t>
            </a:r>
            <a:r>
              <a:rPr lang="en-US" altLang="ja-JP" sz="2000" dirty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, and let's become the best </a:t>
            </a:r>
            <a:endParaRPr lang="en-US" altLang="ja-JP" sz="2000" dirty="0" smtClean="0">
              <a:solidFill>
                <a:prstClr val="black"/>
              </a:solidFill>
              <a:latin typeface="+mn-lt"/>
              <a:ea typeface="Meiryo UI" pitchFamily="50" charset="-128"/>
              <a:cs typeface="Meiryo UI" pitchFamily="50" charset="-128"/>
            </a:endParaRPr>
          </a:p>
          <a:p>
            <a:r>
              <a:rPr lang="en-US" altLang="ja-JP" sz="2000" dirty="0" smtClean="0">
                <a:solidFill>
                  <a:prstClr val="black"/>
                </a:solidFill>
                <a:latin typeface="+mn-lt"/>
                <a:ea typeface="Meiryo UI" pitchFamily="50" charset="-128"/>
                <a:cs typeface="Meiryo UI" pitchFamily="50" charset="-128"/>
              </a:rPr>
              <a:t>Global Team!</a:t>
            </a:r>
          </a:p>
        </p:txBody>
      </p:sp>
      <p:pic>
        <p:nvPicPr>
          <p:cNvPr id="2052" name="Picture 4" descr="http://www.viacloud.com/jd/wp-content/uploads/2014/05/corporate-team-building-large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80928"/>
            <a:ext cx="4176464" cy="31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82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02" y="1628800"/>
            <a:ext cx="7163398" cy="391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タイトル 3"/>
          <p:cNvSpPr txBox="1">
            <a:spLocks/>
          </p:cNvSpPr>
          <p:nvPr/>
        </p:nvSpPr>
        <p:spPr>
          <a:xfrm>
            <a:off x="3059832" y="4077072"/>
            <a:ext cx="3816424" cy="576064"/>
          </a:xfrm>
          <a:prstGeom prst="rect">
            <a:avLst/>
          </a:prstGeom>
          <a:noFill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sz="2400" b="1" dirty="0" smtClean="0">
                <a:solidFill>
                  <a:schemeClr val="tx2">
                    <a:lumMod val="75000"/>
                  </a:scheme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Okinawa and Vietnam</a:t>
            </a:r>
            <a:endParaRPr lang="ja-JP" altLang="en-US" sz="2400" b="1" dirty="0">
              <a:solidFill>
                <a:schemeClr val="tx2">
                  <a:lumMod val="75000"/>
                </a:schemeClr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5" name="タイトル 3"/>
          <p:cNvSpPr txBox="1">
            <a:spLocks/>
          </p:cNvSpPr>
          <p:nvPr/>
        </p:nvSpPr>
        <p:spPr>
          <a:xfrm>
            <a:off x="3654946" y="5301208"/>
            <a:ext cx="2222387" cy="1296144"/>
          </a:xfrm>
          <a:prstGeom prst="rect">
            <a:avLst/>
          </a:prstGeom>
          <a:noFill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ja-JP" sz="2400" b="1" dirty="0" smtClean="0">
                <a:solidFill>
                  <a:srgbClr val="4F81BD">
                    <a:lumMod val="50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Thank you.</a:t>
            </a:r>
            <a:endParaRPr lang="ja-JP" altLang="en-US" sz="2400" b="1" dirty="0">
              <a:solidFill>
                <a:srgbClr val="4F81BD">
                  <a:lumMod val="50000"/>
                </a:srgbClr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929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0" y="2721620"/>
            <a:ext cx="9180512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From Vietnam</a:t>
            </a:r>
          </a:p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To Japan</a:t>
            </a:r>
            <a:endParaRPr lang="en-US" altLang="ja-JP" sz="3600" dirty="0" smtClean="0">
              <a:solidFill>
                <a:schemeClr val="bg1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5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28104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サブタイトル 8"/>
          <p:cNvSpPr txBox="1">
            <a:spLocks/>
          </p:cNvSpPr>
          <p:nvPr/>
        </p:nvSpPr>
        <p:spPr>
          <a:xfrm>
            <a:off x="36512" y="2721620"/>
            <a:ext cx="9144000" cy="14401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</a:t>
            </a:r>
            <a:r>
              <a:rPr lang="en-US" altLang="ja-JP" sz="3600" dirty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Vietnam </a:t>
            </a:r>
            <a:r>
              <a:rPr lang="en-US" altLang="ja-JP" sz="3600" dirty="0" smtClean="0">
                <a:solidFill>
                  <a:schemeClr val="bg1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member</a:t>
            </a:r>
          </a:p>
          <a:p>
            <a:pPr algn="ctr" fontAlgn="auto">
              <a:spcAft>
                <a:spcPts val="0"/>
              </a:spcAft>
              <a:buNone/>
            </a:pPr>
            <a:r>
              <a:rPr lang="en-US" altLang="ja-JP" sz="36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[Japanese </a:t>
            </a:r>
            <a:r>
              <a:rPr lang="en-US" altLang="ja-JP" sz="36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thinking about </a:t>
            </a:r>
            <a:r>
              <a:rPr lang="en-US" altLang="ja-JP" sz="36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Vietnamese]</a:t>
            </a:r>
          </a:p>
        </p:txBody>
      </p:sp>
      <p:sp>
        <p:nvSpPr>
          <p:cNvPr id="3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323851" y="6524725"/>
            <a:ext cx="1223963" cy="2889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6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xfrm>
            <a:off x="1676400" y="6534150"/>
            <a:ext cx="5486400" cy="3238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</p:spTree>
    <p:extLst>
      <p:ext uri="{BB962C8B-B14F-4D97-AF65-F5344CB8AC3E}">
        <p14:creationId xmlns:p14="http://schemas.microsoft.com/office/powerpoint/2010/main" val="82967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7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about Vietnam today is poor.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Vietnam </a:t>
            </a:r>
            <a:r>
              <a:rPr lang="en-US" altLang="ja-JP" sz="2000" dirty="0"/>
              <a:t>is poor country and have internal </a:t>
            </a:r>
            <a:r>
              <a:rPr lang="en-US" altLang="ja-JP" sz="2000" dirty="0" smtClean="0"/>
              <a:t>war.</a:t>
            </a:r>
          </a:p>
          <a:p>
            <a:r>
              <a:rPr lang="ja-JP" altLang="en-US" sz="2000" dirty="0" smtClean="0"/>
              <a:t>⇒ </a:t>
            </a:r>
            <a:r>
              <a:rPr lang="en-US" altLang="ja-JP" sz="1800" dirty="0" smtClean="0"/>
              <a:t>Vietnam had internal war for 40 years ago and now we are develop country.</a:t>
            </a:r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" name="Picture 2" descr="http://shin-nikki.c.blog.so-net.ne.jp/_images/blog/_e5b/shin-nikki/2-7286c.jpg?c=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9" y="2060848"/>
            <a:ext cx="313176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dang.ngoc.duc\Desktop\dang_ngo_vietnam_weal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1995488"/>
            <a:ext cx="4286250" cy="28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851920" y="3396320"/>
            <a:ext cx="576064" cy="248704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4" name="表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28281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73%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27%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335759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39%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61%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6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8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about Vietnam today is dangerous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altLang="ja-JP" sz="2000" dirty="0" smtClean="0"/>
              <a:t>Vietnam is poor public transport and dangerous for foreigner.</a:t>
            </a:r>
          </a:p>
          <a:p>
            <a:r>
              <a:rPr lang="ja-JP" altLang="en-US" sz="2000" dirty="0" smtClean="0"/>
              <a:t>⇒</a:t>
            </a:r>
            <a:r>
              <a:rPr lang="en-US" altLang="ja-JP" sz="1800" dirty="0" smtClean="0"/>
              <a:t>Vietnam have not good public transport, more private motorcycles. </a:t>
            </a:r>
          </a:p>
          <a:p>
            <a:r>
              <a:rPr lang="en-US" altLang="ja-JP" sz="1800" dirty="0" smtClean="0"/>
              <a:t>Have more traffic accident on the street. The foreigners can being robbed on the street.</a:t>
            </a:r>
          </a:p>
          <a:p>
            <a:r>
              <a:rPr lang="ja-JP" altLang="en-US" sz="1800" dirty="0"/>
              <a:t>　</a:t>
            </a:r>
            <a:r>
              <a:rPr lang="ja-JP" altLang="en-US" sz="1800" dirty="0" smtClean="0"/>
              <a:t>  ベトナムの交通期間は整備されていなく、外国人にとって危険だ。</a:t>
            </a:r>
            <a:endParaRPr lang="en-US" altLang="ja-JP" sz="1800" dirty="0" smtClean="0"/>
          </a:p>
          <a:p>
            <a:r>
              <a:rPr lang="ja-JP" altLang="en-US" sz="1800" dirty="0"/>
              <a:t>　 </a:t>
            </a:r>
            <a:r>
              <a:rPr lang="ja-JP" altLang="en-US" sz="1800" dirty="0" smtClean="0"/>
              <a:t>  事故も多い。路上で窃盗にあう。</a:t>
            </a:r>
            <a:r>
              <a:rPr lang="en-US" altLang="ja-JP" sz="1800" dirty="0" smtClean="0"/>
              <a:t> </a:t>
            </a:r>
          </a:p>
          <a:p>
            <a:endParaRPr lang="en-US" altLang="ja-JP" sz="2000" dirty="0"/>
          </a:p>
          <a:p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6" name="Picture 2" descr="C:\Users\dang.ngoc.duc\Desktop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1" y="2996953"/>
            <a:ext cx="2619375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g.ngoc.duc\Desktop\imag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10" y="2996952"/>
            <a:ext cx="272415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dang.ngoc.duc\Desktop\download 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56" y="2996952"/>
            <a:ext cx="2819400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76788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50%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29175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50%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0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0BBC346-CC0A-4AE9-B511-939868706A53}" type="slidenum">
              <a:rPr lang="ja-JP" altLang="en-US" smtClean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9</a:t>
            </a:fld>
            <a:endParaRPr lang="en-US" altLang="ja-JP" dirty="0" smtClean="0">
              <a:solidFill>
                <a:prstClr val="white"/>
              </a:solidFill>
              <a:latin typeface="Meiryo UI"/>
              <a:ea typeface="Meiryo UI"/>
              <a:cs typeface="Meiryo UI"/>
            </a:endParaRPr>
          </a:p>
        </p:txBody>
      </p:sp>
      <p:sp>
        <p:nvSpPr>
          <p:cNvPr id="43010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Thinking of Vietnam member</a:t>
            </a: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/>
            </a:r>
            <a:b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</a:br>
            <a:r>
              <a:rPr lang="en-US" altLang="ja-JP" b="0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Japanese thinking </a:t>
            </a:r>
            <a:r>
              <a:rPr lang="en-US" altLang="ja-JP" b="0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about </a:t>
            </a:r>
            <a:r>
              <a:rPr lang="en-US" altLang="ja-JP" b="0" dirty="0"/>
              <a:t>Vietnamese is not believed</a:t>
            </a:r>
            <a:endParaRPr lang="ja-JP" altLang="en-US" b="0" dirty="0" smtClean="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3018" name="フッター プレースホルダー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 </a:t>
            </a:r>
            <a:fld id="{A8085C05-B989-4229-AE1F-D16AA3E2F666}" type="datetime5">
              <a:rPr lang="en-US" altLang="ja-JP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pPr/>
              <a:t>31-Oct-14</a:t>
            </a:fld>
            <a:r>
              <a:rPr lang="en-US" altLang="ja-JP" dirty="0">
                <a:solidFill>
                  <a:prstClr val="white"/>
                </a:solidFill>
                <a:latin typeface="Meiryo UI"/>
                <a:ea typeface="Meiryo UI"/>
                <a:cs typeface="Meiryo UI"/>
              </a:rPr>
              <a:t>  | </a:t>
            </a:r>
          </a:p>
        </p:txBody>
      </p:sp>
      <p:sp>
        <p:nvSpPr>
          <p:cNvPr id="12" name="テキスト ボックス 33"/>
          <p:cNvSpPr txBox="1">
            <a:spLocks noChangeArrowheads="1"/>
          </p:cNvSpPr>
          <p:nvPr/>
        </p:nvSpPr>
        <p:spPr bwMode="auto">
          <a:xfrm>
            <a:off x="302653" y="1268760"/>
            <a:ext cx="858983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72000" bIns="72000" anchor="t" anchorCtr="0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ja-JP" sz="1800" dirty="0" smtClean="0"/>
              <a:t>The few ODA projects in Vietnam is corruption.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ja-JP" sz="1800" dirty="0" smtClean="0"/>
              <a:t>Have warning Vietnamese at Japanese </a:t>
            </a:r>
            <a:r>
              <a:rPr lang="en-US" altLang="ja-JP" sz="1800" dirty="0"/>
              <a:t>supermarket about </a:t>
            </a:r>
            <a:r>
              <a:rPr lang="en-US" altLang="ja-JP" sz="1800" dirty="0" smtClean="0"/>
              <a:t>shoplifter.</a:t>
            </a:r>
            <a:endParaRPr lang="en-US" altLang="ja-JP" sz="1800" dirty="0"/>
          </a:p>
          <a:p>
            <a:r>
              <a:rPr lang="ja-JP" altLang="en-US" sz="2000" dirty="0" smtClean="0"/>
              <a:t>　 </a:t>
            </a:r>
            <a:r>
              <a:rPr lang="en-US" altLang="ja-JP" sz="2000" dirty="0" smtClean="0"/>
              <a:t>ODA</a:t>
            </a:r>
            <a:r>
              <a:rPr lang="ja-JP" altLang="en-US" sz="2000" dirty="0" smtClean="0"/>
              <a:t>のプロジェクトの中には汚職に利用されているものがある。</a:t>
            </a:r>
            <a:endParaRPr lang="en-US" altLang="ja-JP" sz="2000" dirty="0" smtClean="0"/>
          </a:p>
          <a:p>
            <a:r>
              <a:rPr lang="ja-JP" altLang="en-US" sz="2000" dirty="0"/>
              <a:t>　 </a:t>
            </a:r>
            <a:r>
              <a:rPr lang="ja-JP" altLang="en-US" sz="2000" dirty="0" smtClean="0"/>
              <a:t>日本のスーパーマーケットにはベトナム語で万引きの注意書きがある。</a:t>
            </a:r>
            <a:endParaRPr lang="en-US" altLang="ja-JP" sz="2000" dirty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 smtClean="0"/>
          </a:p>
          <a:p>
            <a:pPr marL="342900" indent="-342900">
              <a:buFontTx/>
              <a:buChar char="-"/>
            </a:pPr>
            <a:endParaRPr lang="en-US" altLang="ja-JP" sz="2000" dirty="0">
              <a:ea typeface="Meiryo UI" pitchFamily="50" charset="-128"/>
              <a:cs typeface="Meiryo UI" pitchFamily="50" charset="-128"/>
            </a:endParaRPr>
          </a:p>
          <a:p>
            <a:endParaRPr lang="en-US" altLang="ja-JP" sz="2800" dirty="0" smtClean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1026" name="Picture 2" descr="C:\Users\dang.ngoc.duc\Desktop\bao-nhat-jtc-lai-qua-100-lan-cho-cac-du-an-oda-baodatviet.vn_810528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297033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ng.ngoc.duc\Desktop\20140321152832-nhat-b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564904"/>
            <a:ext cx="42484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465410"/>
              </p:ext>
            </p:extLst>
          </p:nvPr>
        </p:nvGraphicFramePr>
        <p:xfrm>
          <a:off x="273249" y="5013176"/>
          <a:ext cx="239976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881"/>
                <a:gridCol w="1199881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Vietnamese</a:t>
                      </a:r>
                      <a:endParaRPr kumimoji="1" lang="en-US" altLang="ja-JP" sz="1400" baseline="0" dirty="0" smtClean="0"/>
                    </a:p>
                    <a:p>
                      <a:pPr algn="ctr"/>
                      <a:r>
                        <a:rPr kumimoji="1" lang="en-US" altLang="ja-JP" sz="1400" baseline="0" dirty="0" smtClean="0"/>
                        <a:t>Agree this Hypothesis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Yes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No</a:t>
                      </a:r>
                      <a:endParaRPr kumimoji="1" lang="ja-JP" altLang="en-US" sz="1800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31%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69%</a:t>
                      </a:r>
                      <a:endParaRPr kumimoji="1" lang="ja-JP" alt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91338"/>
              </p:ext>
            </p:extLst>
          </p:nvPr>
        </p:nvGraphicFramePr>
        <p:xfrm>
          <a:off x="6372200" y="5013176"/>
          <a:ext cx="237035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179"/>
                <a:gridCol w="1185179"/>
              </a:tblGrid>
              <a:tr h="361947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/>
                        <a:t>Japanese</a:t>
                      </a:r>
                    </a:p>
                    <a:p>
                      <a:pPr algn="ctr"/>
                      <a:r>
                        <a:rPr kumimoji="1" lang="en-US" altLang="ja-JP" sz="1400" dirty="0" smtClean="0"/>
                        <a:t>Think like this</a:t>
                      </a:r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Yes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No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619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11%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89%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2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4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4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4_Intelligence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6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7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8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デザインの設定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asic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kumimoji="1"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kumimoji="1" sz="1400" dirty="0" smtClean="0">
            <a:latin typeface="+mn-lt"/>
            <a:ea typeface="+mn-ea"/>
          </a:defRPr>
        </a:defPPr>
      </a:lstStyle>
    </a:txDef>
  </a:objectDefaults>
  <a:extraClrSchemeLst>
    <a:extraClrScheme>
      <a:clrScheme name="2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20106</TotalTime>
  <Words>2828</Words>
  <Application>Microsoft Office PowerPoint</Application>
  <PresentationFormat>On-screen Show (4:3)</PresentationFormat>
  <Paragraphs>812</Paragraphs>
  <Slides>49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21</vt:i4>
      </vt:variant>
      <vt:variant>
        <vt:lpstr>Slide Titles</vt:lpstr>
      </vt:variant>
      <vt:variant>
        <vt:i4>49</vt:i4>
      </vt:variant>
    </vt:vector>
  </HeadingPairs>
  <TitlesOfParts>
    <vt:vector size="70" baseType="lpstr">
      <vt:lpstr>2_デザインの設定</vt:lpstr>
      <vt:lpstr>1_デザインの設定</vt:lpstr>
      <vt:lpstr>デザインの設定</vt:lpstr>
      <vt:lpstr>3_デザインの設定</vt:lpstr>
      <vt:lpstr>4_デザインの設定</vt:lpstr>
      <vt:lpstr>10_デザインの設定</vt:lpstr>
      <vt:lpstr>5_デザインの設定</vt:lpstr>
      <vt:lpstr>6_デザインの設定</vt:lpstr>
      <vt:lpstr>7_デザインの設定</vt:lpstr>
      <vt:lpstr>8_デザインの設定</vt:lpstr>
      <vt:lpstr>9_デザインの設定</vt:lpstr>
      <vt:lpstr>11_デザインの設定</vt:lpstr>
      <vt:lpstr>12_デザインの設定</vt:lpstr>
      <vt:lpstr>13_デザインの設定</vt:lpstr>
      <vt:lpstr>14_デザインの設定</vt:lpstr>
      <vt:lpstr>15_デザインの設定</vt:lpstr>
      <vt:lpstr>4_Intelligence2013</vt:lpstr>
      <vt:lpstr>16_デザインの設定</vt:lpstr>
      <vt:lpstr>17_デザインの設定</vt:lpstr>
      <vt:lpstr>18_デザインの設定</vt:lpstr>
      <vt:lpstr>Office テーマ</vt:lpstr>
      <vt:lpstr>The Vietnamese and  The Japanese  understand mutual </vt:lpstr>
      <vt:lpstr>Purpose of this Document and Approach</vt:lpstr>
      <vt:lpstr>Note</vt:lpstr>
      <vt:lpstr>Agenda</vt:lpstr>
      <vt:lpstr>PowerPoint Presentation</vt:lpstr>
      <vt:lpstr>PowerPoint Presentation</vt:lpstr>
      <vt:lpstr>Thinking of Vietnam member Japanese thinking about Vietnam today is poor.</vt:lpstr>
      <vt:lpstr>Thinking of Vietnam member Japanese thinking about Vietnam today is dangerous</vt:lpstr>
      <vt:lpstr>Thinking of Vietnam member Japanese thinking about Vietnamese is not believed</vt:lpstr>
      <vt:lpstr>Thinking of Vietnam member Japanese thinking “Vietnam member is good characteristic"</vt:lpstr>
      <vt:lpstr>Thinking of Vietnam member Japanese thinking “Vietnam member is good responsibility"</vt:lpstr>
      <vt:lpstr>Thinking of Vietnam member Japanese thinking “Vietnam member is smart and high skills"</vt:lpstr>
      <vt:lpstr>Thinking of Vietnam member Japanese thinking “Vietnam member is smart and good ideas"</vt:lpstr>
      <vt:lpstr>Thinking of Vietnam member Japanese thinking “Vietnam member is not punctual"</vt:lpstr>
      <vt:lpstr>Thinking of Vietnam member Japanese thinking “Vietnam member is not suitable performance."</vt:lpstr>
      <vt:lpstr>Thinking of Vietnam member Japanese thinking “Vietnam member is not reliable"</vt:lpstr>
      <vt:lpstr>Thinking of Vietnam member Japanese thinking “Vietnam member is not careful"</vt:lpstr>
      <vt:lpstr>PowerPoint Presentation</vt:lpstr>
      <vt:lpstr>Japanese as viewed from the Vietnamese Japanese famous for the diligent and great working attitude</vt:lpstr>
      <vt:lpstr>Japanese as viewed from the Vietnamese Japanese also have a good characters</vt:lpstr>
      <vt:lpstr>Japanese as viewed from the Vietnamese Japanese enjoy life (travel, cuisine)</vt:lpstr>
      <vt:lpstr>Japanese as viewed from the Vietnamese Japanese is principle and make something become religion</vt:lpstr>
      <vt:lpstr>PowerPoint Presentation</vt:lpstr>
      <vt:lpstr>Japanese Engineers as viewed from the Vietnamese "Do not answer yes or no clearly" or "always consult with supervisor“</vt:lpstr>
      <vt:lpstr>Japanese Engineers as viewed from the Vietnamese Japanese people always respect the work environment</vt:lpstr>
      <vt:lpstr>Japanese Engineers as viewed from the Vietnamese Japanese people always read paper books</vt:lpstr>
      <vt:lpstr>PowerPoint Presentation</vt:lpstr>
      <vt:lpstr>PowerPoint Presentation</vt:lpstr>
      <vt:lpstr>Thinking of Japanese member Vietnamese thinking Japanese have high skills.</vt:lpstr>
      <vt:lpstr>Thinking of Japanese member Vietnamese thinking Japanese work a lot.</vt:lpstr>
      <vt:lpstr>Thinking of Japanese member Vietnamese thinking Japanese are too fine people.</vt:lpstr>
      <vt:lpstr>Thinking of Japanese member Vietnamese thinking Japanese are is not me enough explanation.</vt:lpstr>
      <vt:lpstr>Thinking of Japanese member Vietnamese thinking Japanese are not good at English.</vt:lpstr>
      <vt:lpstr>Thinking of Japanese member Vietnamese thinking Japanese cram functions on one screen</vt:lpstr>
      <vt:lpstr>Thinking of Japanese member Vietnamese thinking Japanese are negative.</vt:lpstr>
      <vt:lpstr>PowerPoint Presentation</vt:lpstr>
      <vt:lpstr>Thinking of Japanese member Productivity of the Vietnamese  is higher than expected</vt:lpstr>
      <vt:lpstr>Thinking of Japanese member Skill of the Vietnamese  is higher than expected</vt:lpstr>
      <vt:lpstr>Thinking of Japanese member Confirmation is not enough</vt:lpstr>
      <vt:lpstr>Thinking of Japanese member Vietnamese takes good care of a family</vt:lpstr>
      <vt:lpstr>Thinking of Japanese member Seniority culture</vt:lpstr>
      <vt:lpstr>Thinking of Japanese member The source that you create is perfect.</vt:lpstr>
      <vt:lpstr>Thinking of Japanese member Vietnamese is proud</vt:lpstr>
      <vt:lpstr>Thinking of Japanese member Test and Design</vt:lpstr>
      <vt:lpstr>PowerPoint Presentation</vt:lpstr>
      <vt:lpstr>Find difference?</vt:lpstr>
      <vt:lpstr>Suggestion</vt:lpstr>
      <vt:lpstr>Message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INTELLIGENCE</dc:creator>
  <cp:lastModifiedBy>ダン ゴック ドゥック</cp:lastModifiedBy>
  <cp:revision>2389</cp:revision>
  <cp:lastPrinted>2012-05-02T07:14:48Z</cp:lastPrinted>
  <dcterms:created xsi:type="dcterms:W3CDTF">2004-02-19T05:36:17Z</dcterms:created>
  <dcterms:modified xsi:type="dcterms:W3CDTF">2014-10-31T07:13:19Z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-1655862494</vt:i4>
  </property>
  <property fmtid="{D5CDD505-2E9C-101B-9397-08002B2CF9AE}" pid="3" name="_NewReviewCycle">
    <vt:lpwstr/>
  </property>
  <property fmtid="{D5CDD505-2E9C-101B-9397-08002B2CF9AE}" pid="4" name="_EmailSubject">
    <vt:lpwstr>Template</vt:lpwstr>
  </property>
  <property fmtid="{D5CDD505-2E9C-101B-9397-08002B2CF9AE}" pid="5" name="_AuthorEmail">
    <vt:lpwstr>kensaku.yamane@inte.co.jp</vt:lpwstr>
  </property>
  <property fmtid="{D5CDD505-2E9C-101B-9397-08002B2CF9AE}" pid="6" name="_AuthorEmailDisplayName">
    <vt:lpwstr>山根 健作</vt:lpwstr>
  </property>
</Properties>
</file>